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355" r:id="rId5"/>
    <p:sldId id="360" r:id="rId6"/>
    <p:sldId id="356" r:id="rId7"/>
    <p:sldId id="363" r:id="rId8"/>
    <p:sldId id="333" r:id="rId9"/>
    <p:sldId id="354" r:id="rId10"/>
    <p:sldId id="335" r:id="rId11"/>
    <p:sldId id="371" r:id="rId12"/>
    <p:sldId id="353" r:id="rId13"/>
    <p:sldId id="364" r:id="rId14"/>
    <p:sldId id="366" r:id="rId15"/>
    <p:sldId id="367" r:id="rId16"/>
    <p:sldId id="368" r:id="rId17"/>
    <p:sldId id="369" r:id="rId18"/>
    <p:sldId id="370" r:id="rId19"/>
    <p:sldId id="334" r:id="rId20"/>
    <p:sldId id="337" r:id="rId21"/>
    <p:sldId id="338" r:id="rId22"/>
    <p:sldId id="339" r:id="rId23"/>
    <p:sldId id="340" r:id="rId24"/>
    <p:sldId id="341" r:id="rId25"/>
    <p:sldId id="342" r:id="rId26"/>
    <p:sldId id="343" r:id="rId27"/>
    <p:sldId id="344" r:id="rId28"/>
    <p:sldId id="345" r:id="rId29"/>
    <p:sldId id="351" r:id="rId30"/>
    <p:sldId id="352" r:id="rId31"/>
    <p:sldId id="361" r:id="rId32"/>
    <p:sldId id="362" r:id="rId33"/>
    <p:sldId id="33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6" autoAdjust="0"/>
    <p:restoredTop sz="94660"/>
  </p:normalViewPr>
  <p:slideViewPr>
    <p:cSldViewPr>
      <p:cViewPr varScale="1">
        <p:scale>
          <a:sx n="82" d="100"/>
          <a:sy n="82" d="100"/>
        </p:scale>
        <p:origin x="1469"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Young" userId="695279c4-e249-4077-a1a7-f1a08afede5a" providerId="ADAL" clId="{F0DB7330-61D3-4CD0-A45E-3BF60B857711}"/>
    <pc:docChg chg="undo custSel modSld">
      <pc:chgData name="Jordan Young" userId="695279c4-e249-4077-a1a7-f1a08afede5a" providerId="ADAL" clId="{F0DB7330-61D3-4CD0-A45E-3BF60B857711}" dt="2021-06-21T13:48:57.460" v="309" actId="20577"/>
      <pc:docMkLst>
        <pc:docMk/>
      </pc:docMkLst>
      <pc:sldChg chg="modSp mod">
        <pc:chgData name="Jordan Young" userId="695279c4-e249-4077-a1a7-f1a08afede5a" providerId="ADAL" clId="{F0DB7330-61D3-4CD0-A45E-3BF60B857711}" dt="2021-06-21T13:47:29.890" v="70" actId="20577"/>
        <pc:sldMkLst>
          <pc:docMk/>
          <pc:sldMk cId="0" sldId="331"/>
        </pc:sldMkLst>
        <pc:spChg chg="mod">
          <ac:chgData name="Jordan Young" userId="695279c4-e249-4077-a1a7-f1a08afede5a" providerId="ADAL" clId="{F0DB7330-61D3-4CD0-A45E-3BF60B857711}" dt="2021-06-21T13:47:29.890" v="70" actId="20577"/>
          <ac:spMkLst>
            <pc:docMk/>
            <pc:sldMk cId="0" sldId="331"/>
            <ac:spMk id="2" creationId="{00000000-0000-0000-0000-000000000000}"/>
          </ac:spMkLst>
        </pc:spChg>
      </pc:sldChg>
      <pc:sldChg chg="modSp mod">
        <pc:chgData name="Jordan Young" userId="695279c4-e249-4077-a1a7-f1a08afede5a" providerId="ADAL" clId="{F0DB7330-61D3-4CD0-A45E-3BF60B857711}" dt="2021-06-21T13:16:04.873" v="15" actId="20577"/>
        <pc:sldMkLst>
          <pc:docMk/>
          <pc:sldMk cId="0" sldId="333"/>
        </pc:sldMkLst>
        <pc:spChg chg="mod">
          <ac:chgData name="Jordan Young" userId="695279c4-e249-4077-a1a7-f1a08afede5a" providerId="ADAL" clId="{F0DB7330-61D3-4CD0-A45E-3BF60B857711}" dt="2021-06-21T13:16:04.873" v="15" actId="20577"/>
          <ac:spMkLst>
            <pc:docMk/>
            <pc:sldMk cId="0" sldId="333"/>
            <ac:spMk id="2" creationId="{00000000-0000-0000-0000-000000000000}"/>
          </ac:spMkLst>
        </pc:spChg>
      </pc:sldChg>
      <pc:sldChg chg="modSp mod">
        <pc:chgData name="Jordan Young" userId="695279c4-e249-4077-a1a7-f1a08afede5a" providerId="ADAL" clId="{F0DB7330-61D3-4CD0-A45E-3BF60B857711}" dt="2021-06-21T13:33:30.219" v="30" actId="20577"/>
        <pc:sldMkLst>
          <pc:docMk/>
          <pc:sldMk cId="0" sldId="334"/>
        </pc:sldMkLst>
        <pc:spChg chg="mod">
          <ac:chgData name="Jordan Young" userId="695279c4-e249-4077-a1a7-f1a08afede5a" providerId="ADAL" clId="{F0DB7330-61D3-4CD0-A45E-3BF60B857711}" dt="2021-06-21T13:33:30.219" v="30" actId="20577"/>
          <ac:spMkLst>
            <pc:docMk/>
            <pc:sldMk cId="0" sldId="334"/>
            <ac:spMk id="3" creationId="{00000000-0000-0000-0000-000000000000}"/>
          </ac:spMkLst>
        </pc:spChg>
      </pc:sldChg>
      <pc:sldChg chg="modSp mod">
        <pc:chgData name="Jordan Young" userId="695279c4-e249-4077-a1a7-f1a08afede5a" providerId="ADAL" clId="{F0DB7330-61D3-4CD0-A45E-3BF60B857711}" dt="2021-06-21T13:20:21.107" v="17" actId="20577"/>
        <pc:sldMkLst>
          <pc:docMk/>
          <pc:sldMk cId="0" sldId="335"/>
        </pc:sldMkLst>
        <pc:spChg chg="mod">
          <ac:chgData name="Jordan Young" userId="695279c4-e249-4077-a1a7-f1a08afede5a" providerId="ADAL" clId="{F0DB7330-61D3-4CD0-A45E-3BF60B857711}" dt="2021-06-21T13:20:21.107" v="17" actId="20577"/>
          <ac:spMkLst>
            <pc:docMk/>
            <pc:sldMk cId="0" sldId="335"/>
            <ac:spMk id="2" creationId="{00000000-0000-0000-0000-000000000000}"/>
          </ac:spMkLst>
        </pc:spChg>
      </pc:sldChg>
      <pc:sldChg chg="modSp mod">
        <pc:chgData name="Jordan Young" userId="695279c4-e249-4077-a1a7-f1a08afede5a" providerId="ADAL" clId="{F0DB7330-61D3-4CD0-A45E-3BF60B857711}" dt="2021-06-21T13:41:04.398" v="31" actId="20577"/>
        <pc:sldMkLst>
          <pc:docMk/>
          <pc:sldMk cId="894695288" sldId="337"/>
        </pc:sldMkLst>
        <pc:spChg chg="mod">
          <ac:chgData name="Jordan Young" userId="695279c4-e249-4077-a1a7-f1a08afede5a" providerId="ADAL" clId="{F0DB7330-61D3-4CD0-A45E-3BF60B857711}" dt="2021-06-21T13:41:04.398" v="31" actId="20577"/>
          <ac:spMkLst>
            <pc:docMk/>
            <pc:sldMk cId="894695288" sldId="337"/>
            <ac:spMk id="3" creationId="{00000000-0000-0000-0000-000000000000}"/>
          </ac:spMkLst>
        </pc:spChg>
      </pc:sldChg>
      <pc:sldChg chg="modSp mod">
        <pc:chgData name="Jordan Young" userId="695279c4-e249-4077-a1a7-f1a08afede5a" providerId="ADAL" clId="{F0DB7330-61D3-4CD0-A45E-3BF60B857711}" dt="2021-06-21T13:43:00.832" v="33" actId="14100"/>
        <pc:sldMkLst>
          <pc:docMk/>
          <pc:sldMk cId="1790340837" sldId="338"/>
        </pc:sldMkLst>
        <pc:spChg chg="mod">
          <ac:chgData name="Jordan Young" userId="695279c4-e249-4077-a1a7-f1a08afede5a" providerId="ADAL" clId="{F0DB7330-61D3-4CD0-A45E-3BF60B857711}" dt="2021-06-21T13:43:00.832" v="33" actId="14100"/>
          <ac:spMkLst>
            <pc:docMk/>
            <pc:sldMk cId="1790340837" sldId="338"/>
            <ac:spMk id="3" creationId="{00000000-0000-0000-0000-000000000000}"/>
          </ac:spMkLst>
        </pc:spChg>
      </pc:sldChg>
      <pc:sldChg chg="modSp mod">
        <pc:chgData name="Jordan Young" userId="695279c4-e249-4077-a1a7-f1a08afede5a" providerId="ADAL" clId="{F0DB7330-61D3-4CD0-A45E-3BF60B857711}" dt="2021-06-21T13:43:18.283" v="41" actId="20577"/>
        <pc:sldMkLst>
          <pc:docMk/>
          <pc:sldMk cId="1140642239" sldId="339"/>
        </pc:sldMkLst>
        <pc:spChg chg="mod">
          <ac:chgData name="Jordan Young" userId="695279c4-e249-4077-a1a7-f1a08afede5a" providerId="ADAL" clId="{F0DB7330-61D3-4CD0-A45E-3BF60B857711}" dt="2021-06-21T13:43:18.283" v="41" actId="20577"/>
          <ac:spMkLst>
            <pc:docMk/>
            <pc:sldMk cId="1140642239" sldId="339"/>
            <ac:spMk id="3" creationId="{00000000-0000-0000-0000-000000000000}"/>
          </ac:spMkLst>
        </pc:spChg>
      </pc:sldChg>
      <pc:sldChg chg="modSp mod">
        <pc:chgData name="Jordan Young" userId="695279c4-e249-4077-a1a7-f1a08afede5a" providerId="ADAL" clId="{F0DB7330-61D3-4CD0-A45E-3BF60B857711}" dt="2021-06-21T13:45:20.891" v="45" actId="20577"/>
        <pc:sldMkLst>
          <pc:docMk/>
          <pc:sldMk cId="1477079528" sldId="344"/>
        </pc:sldMkLst>
        <pc:spChg chg="mod">
          <ac:chgData name="Jordan Young" userId="695279c4-e249-4077-a1a7-f1a08afede5a" providerId="ADAL" clId="{F0DB7330-61D3-4CD0-A45E-3BF60B857711}" dt="2021-06-21T13:45:20.891" v="45" actId="20577"/>
          <ac:spMkLst>
            <pc:docMk/>
            <pc:sldMk cId="1477079528" sldId="344"/>
            <ac:spMk id="3" creationId="{00000000-0000-0000-0000-000000000000}"/>
          </ac:spMkLst>
        </pc:spChg>
      </pc:sldChg>
      <pc:sldChg chg="modSp mod">
        <pc:chgData name="Jordan Young" userId="695279c4-e249-4077-a1a7-f1a08afede5a" providerId="ADAL" clId="{F0DB7330-61D3-4CD0-A45E-3BF60B857711}" dt="2021-06-21T13:45:37.290" v="50" actId="27636"/>
        <pc:sldMkLst>
          <pc:docMk/>
          <pc:sldMk cId="0" sldId="351"/>
        </pc:sldMkLst>
        <pc:spChg chg="mod">
          <ac:chgData name="Jordan Young" userId="695279c4-e249-4077-a1a7-f1a08afede5a" providerId="ADAL" clId="{F0DB7330-61D3-4CD0-A45E-3BF60B857711}" dt="2021-06-21T13:45:37.290" v="50" actId="27636"/>
          <ac:spMkLst>
            <pc:docMk/>
            <pc:sldMk cId="0" sldId="351"/>
            <ac:spMk id="3" creationId="{00000000-0000-0000-0000-000000000000}"/>
          </ac:spMkLst>
        </pc:spChg>
      </pc:sldChg>
      <pc:sldChg chg="modSp mod">
        <pc:chgData name="Jordan Young" userId="695279c4-e249-4077-a1a7-f1a08afede5a" providerId="ADAL" clId="{F0DB7330-61D3-4CD0-A45E-3BF60B857711}" dt="2021-06-21T13:46:15.781" v="53" actId="20577"/>
        <pc:sldMkLst>
          <pc:docMk/>
          <pc:sldMk cId="0" sldId="352"/>
        </pc:sldMkLst>
        <pc:spChg chg="mod">
          <ac:chgData name="Jordan Young" userId="695279c4-e249-4077-a1a7-f1a08afede5a" providerId="ADAL" clId="{F0DB7330-61D3-4CD0-A45E-3BF60B857711}" dt="2021-06-21T13:46:15.781" v="53" actId="20577"/>
          <ac:spMkLst>
            <pc:docMk/>
            <pc:sldMk cId="0" sldId="352"/>
            <ac:spMk id="2" creationId="{00000000-0000-0000-0000-000000000000}"/>
          </ac:spMkLst>
        </pc:spChg>
      </pc:sldChg>
      <pc:sldChg chg="modSp mod">
        <pc:chgData name="Jordan Young" userId="695279c4-e249-4077-a1a7-f1a08afede5a" providerId="ADAL" clId="{F0DB7330-61D3-4CD0-A45E-3BF60B857711}" dt="2021-06-21T13:48:57.460" v="309" actId="20577"/>
        <pc:sldMkLst>
          <pc:docMk/>
          <pc:sldMk cId="0" sldId="355"/>
        </pc:sldMkLst>
        <pc:spChg chg="mod">
          <ac:chgData name="Jordan Young" userId="695279c4-e249-4077-a1a7-f1a08afede5a" providerId="ADAL" clId="{F0DB7330-61D3-4CD0-A45E-3BF60B857711}" dt="2021-06-21T13:48:57.460" v="309" actId="20577"/>
          <ac:spMkLst>
            <pc:docMk/>
            <pc:sldMk cId="0" sldId="355"/>
            <ac:spMk id="3" creationId="{00000000-0000-0000-0000-000000000000}"/>
          </ac:spMkLst>
        </pc:spChg>
      </pc:sldChg>
      <pc:sldChg chg="modSp mod">
        <pc:chgData name="Jordan Young" userId="695279c4-e249-4077-a1a7-f1a08afede5a" providerId="ADAL" clId="{F0DB7330-61D3-4CD0-A45E-3BF60B857711}" dt="2021-06-21T13:15:33.707" v="13" actId="20577"/>
        <pc:sldMkLst>
          <pc:docMk/>
          <pc:sldMk cId="0" sldId="360"/>
        </pc:sldMkLst>
        <pc:spChg chg="mod">
          <ac:chgData name="Jordan Young" userId="695279c4-e249-4077-a1a7-f1a08afede5a" providerId="ADAL" clId="{F0DB7330-61D3-4CD0-A45E-3BF60B857711}" dt="2021-06-21T13:15:33.707" v="13" actId="20577"/>
          <ac:spMkLst>
            <pc:docMk/>
            <pc:sldMk cId="0" sldId="360"/>
            <ac:spMk id="2" creationId="{00000000-0000-0000-0000-000000000000}"/>
          </ac:spMkLst>
        </pc:spChg>
      </pc:sldChg>
      <pc:sldChg chg="modSp mod">
        <pc:chgData name="Jordan Young" userId="695279c4-e249-4077-a1a7-f1a08afede5a" providerId="ADAL" clId="{F0DB7330-61D3-4CD0-A45E-3BF60B857711}" dt="2021-06-21T13:48:48.387" v="308" actId="313"/>
        <pc:sldMkLst>
          <pc:docMk/>
          <pc:sldMk cId="0" sldId="362"/>
        </pc:sldMkLst>
        <pc:spChg chg="mod">
          <ac:chgData name="Jordan Young" userId="695279c4-e249-4077-a1a7-f1a08afede5a" providerId="ADAL" clId="{F0DB7330-61D3-4CD0-A45E-3BF60B857711}" dt="2021-06-21T13:48:48.387" v="308" actId="313"/>
          <ac:spMkLst>
            <pc:docMk/>
            <pc:sldMk cId="0" sldId="362"/>
            <ac:spMk id="3" creationId="{00000000-0000-0000-0000-000000000000}"/>
          </ac:spMkLst>
        </pc:spChg>
      </pc:sldChg>
      <pc:sldChg chg="modSp mod">
        <pc:chgData name="Jordan Young" userId="695279c4-e249-4077-a1a7-f1a08afede5a" providerId="ADAL" clId="{F0DB7330-61D3-4CD0-A45E-3BF60B857711}" dt="2021-06-21T13:30:59.478" v="25" actId="404"/>
        <pc:sldMkLst>
          <pc:docMk/>
          <pc:sldMk cId="0" sldId="364"/>
        </pc:sldMkLst>
        <pc:spChg chg="mod">
          <ac:chgData name="Jordan Young" userId="695279c4-e249-4077-a1a7-f1a08afede5a" providerId="ADAL" clId="{F0DB7330-61D3-4CD0-A45E-3BF60B857711}" dt="2021-06-21T13:30:59.478" v="25" actId="404"/>
          <ac:spMkLst>
            <pc:docMk/>
            <pc:sldMk cId="0" sldId="364"/>
            <ac:spMk id="3" creationId="{00000000-0000-0000-0000-000000000000}"/>
          </ac:spMkLst>
        </pc:spChg>
      </pc:sldChg>
      <pc:sldChg chg="modSp mod">
        <pc:chgData name="Jordan Young" userId="695279c4-e249-4077-a1a7-f1a08afede5a" providerId="ADAL" clId="{F0DB7330-61D3-4CD0-A45E-3BF60B857711}" dt="2021-06-21T13:30:29.355" v="22" actId="20577"/>
        <pc:sldMkLst>
          <pc:docMk/>
          <pc:sldMk cId="0" sldId="371"/>
        </pc:sldMkLst>
        <pc:spChg chg="mod">
          <ac:chgData name="Jordan Young" userId="695279c4-e249-4077-a1a7-f1a08afede5a" providerId="ADAL" clId="{F0DB7330-61D3-4CD0-A45E-3BF60B857711}" dt="2021-06-21T13:30:29.355" v="22" actId="20577"/>
          <ac:spMkLst>
            <pc:docMk/>
            <pc:sldMk cId="0" sldId="371"/>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EAACA3-0127-4D75-9B3F-AC42B0C25A17}" type="datetimeFigureOut">
              <a:rPr lang="en-US" smtClean="0"/>
              <a:pPr/>
              <a:t>6/21/2021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601EDF-9D8A-4DB9-85DF-2D6909FA19D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9ac3f3c72_0_265:notes"/>
          <p:cNvSpPr>
            <a:spLocks noGrp="1" noRot="1" noChangeAspect="1"/>
          </p:cNvSpPr>
          <p:nvPr>
            <p:ph type="sldImg" idx="2"/>
          </p:nvPr>
        </p:nvSpPr>
        <p:spPr>
          <a:xfrm>
            <a:off x="397565" y="685488"/>
            <a:ext cx="606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9ac3f3c72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gd9ac3f3c72_0_265:notes"/>
          <p:cNvSpPr txBox="1">
            <a:spLocks noGrp="1"/>
          </p:cNvSpPr>
          <p:nvPr>
            <p:ph type="sldNum" idx="12"/>
          </p:nvPr>
        </p:nvSpPr>
        <p:spPr>
          <a:xfrm>
            <a:off x="3884613" y="8685214"/>
            <a:ext cx="2971800" cy="4572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pPr marL="0" lvl="0" indent="0" algn="l" rtl="0">
                <a:spcBef>
                  <a:spcPts val="0"/>
                </a:spcBef>
                <a:spcAft>
                  <a:spcPts val="0"/>
                </a:spcAft>
                <a:buClr>
                  <a:srgbClr val="000000"/>
                </a:buClr>
                <a:buSzPts val="1200"/>
                <a:buFont typeface="Arial"/>
                <a:buNone/>
              </a:pPr>
              <a:t>11</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d21d15f78b_0_14:notes"/>
          <p:cNvSpPr>
            <a:spLocks noGrp="1" noRot="1" noChangeAspect="1"/>
          </p:cNvSpPr>
          <p:nvPr>
            <p:ph type="sldImg" idx="2"/>
          </p:nvPr>
        </p:nvSpPr>
        <p:spPr>
          <a:xfrm>
            <a:off x="1155424" y="685488"/>
            <a:ext cx="4547152" cy="342914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d21d15f78b_0_14:notes"/>
          <p:cNvSpPr txBox="1">
            <a:spLocks noGrp="1"/>
          </p:cNvSpPr>
          <p:nvPr>
            <p:ph type="body" idx="1"/>
          </p:nvPr>
        </p:nvSpPr>
        <p:spPr>
          <a:xfrm>
            <a:off x="685800" y="4343400"/>
            <a:ext cx="5486283" cy="4114918"/>
          </a:xfrm>
          <a:prstGeom prst="rect">
            <a:avLst/>
          </a:prstGeom>
        </p:spPr>
        <p:txBody>
          <a:bodyPr spcFirstLastPara="1" wrap="square" lIns="91408" tIns="45704" rIns="91408" bIns="45704" anchor="t" anchorCtr="0">
            <a:noAutofit/>
          </a:bodyPr>
          <a:lstStyle/>
          <a:p>
            <a:endParaRPr/>
          </a:p>
        </p:txBody>
      </p:sp>
      <p:sp>
        <p:nvSpPr>
          <p:cNvPr id="74" name="Google Shape;74;gd21d15f78b_0_14:notes"/>
          <p:cNvSpPr txBox="1">
            <a:spLocks noGrp="1"/>
          </p:cNvSpPr>
          <p:nvPr>
            <p:ph type="sldNum" idx="12"/>
          </p:nvPr>
        </p:nvSpPr>
        <p:spPr>
          <a:xfrm>
            <a:off x="3884613" y="8685213"/>
            <a:ext cx="2971761" cy="457082"/>
          </a:xfrm>
          <a:prstGeom prst="rect">
            <a:avLst/>
          </a:prstGeom>
        </p:spPr>
        <p:txBody>
          <a:bodyPr spcFirstLastPara="1" wrap="square" lIns="91408" tIns="45704" rIns="91408" bIns="45704" anchor="b" anchorCtr="0">
            <a:noAutofit/>
          </a:bodyPr>
          <a:lstStyle/>
          <a:p>
            <a:pPr>
              <a:buClr>
                <a:srgbClr val="000000"/>
              </a:buClr>
              <a:buSzPts val="1200"/>
            </a:pPr>
            <a:fld id="{00000000-1234-1234-1234-123412341234}" type="slidenum">
              <a:rPr lang="en-US"/>
              <a:pPr>
                <a:buClr>
                  <a:srgbClr val="000000"/>
                </a:buClr>
                <a:buSzPts val="1200"/>
              </a:pPr>
              <a:t>12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9e9092736_0_343:notes"/>
          <p:cNvSpPr txBox="1">
            <a:spLocks noGrp="1"/>
          </p:cNvSpPr>
          <p:nvPr>
            <p:ph type="body" idx="1"/>
          </p:nvPr>
        </p:nvSpPr>
        <p:spPr>
          <a:xfrm>
            <a:off x="685800" y="4343400"/>
            <a:ext cx="5486283" cy="4114918"/>
          </a:xfrm>
          <a:prstGeom prst="rect">
            <a:avLst/>
          </a:prstGeom>
          <a:noFill/>
          <a:ln>
            <a:noFill/>
          </a:ln>
        </p:spPr>
        <p:txBody>
          <a:bodyPr spcFirstLastPara="1" wrap="square" lIns="91408" tIns="45704" rIns="91408" bIns="45704" anchor="t" anchorCtr="0">
            <a:noAutofit/>
          </a:bodyPr>
          <a:lstStyle/>
          <a:p>
            <a:pPr>
              <a:buSzPts val="1400"/>
            </a:pPr>
            <a:endParaRPr/>
          </a:p>
        </p:txBody>
      </p:sp>
      <p:sp>
        <p:nvSpPr>
          <p:cNvPr id="87" name="Google Shape;87;g79e9092736_0_343:notes"/>
          <p:cNvSpPr>
            <a:spLocks noGrp="1" noRot="1" noChangeAspect="1"/>
          </p:cNvSpPr>
          <p:nvPr>
            <p:ph type="sldImg" idx="2"/>
          </p:nvPr>
        </p:nvSpPr>
        <p:spPr>
          <a:xfrm>
            <a:off x="1155424" y="685488"/>
            <a:ext cx="4547152" cy="342914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343400"/>
            <a:ext cx="5486400" cy="4114800"/>
          </a:xfrm>
          <a:prstGeom prst="rect">
            <a:avLst/>
          </a:prstGeom>
          <a:noFill/>
          <a:ln>
            <a:noFill/>
          </a:ln>
        </p:spPr>
        <p:txBody>
          <a:bodyPr spcFirstLastPara="1" wrap="square" lIns="91408" tIns="45704" rIns="91408" bIns="45704" anchor="t" anchorCtr="0">
            <a:noAutofit/>
          </a:bodyPr>
          <a:lstStyle/>
          <a:p>
            <a:pPr>
              <a:buSzPts val="1400"/>
            </a:pPr>
            <a:endParaRPr/>
          </a:p>
        </p:txBody>
      </p:sp>
      <p:sp>
        <p:nvSpPr>
          <p:cNvPr id="158" name="Google Shape;158;p7:notes"/>
          <p:cNvSpPr>
            <a:spLocks noGrp="1" noRot="1" noChangeAspect="1"/>
          </p:cNvSpPr>
          <p:nvPr>
            <p:ph type="sldImg" idx="2"/>
          </p:nvPr>
        </p:nvSpPr>
        <p:spPr>
          <a:xfrm>
            <a:off x="1155424" y="685488"/>
            <a:ext cx="454715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8:notes"/>
          <p:cNvSpPr txBox="1">
            <a:spLocks noGrp="1"/>
          </p:cNvSpPr>
          <p:nvPr>
            <p:ph type="body" idx="1"/>
          </p:nvPr>
        </p:nvSpPr>
        <p:spPr>
          <a:xfrm>
            <a:off x="685800" y="4343400"/>
            <a:ext cx="5486400" cy="4114800"/>
          </a:xfrm>
          <a:prstGeom prst="rect">
            <a:avLst/>
          </a:prstGeom>
          <a:noFill/>
          <a:ln>
            <a:noFill/>
          </a:ln>
        </p:spPr>
        <p:txBody>
          <a:bodyPr spcFirstLastPara="1" wrap="square" lIns="91408" tIns="45704" rIns="91408" bIns="45704" anchor="t" anchorCtr="0">
            <a:noAutofit/>
          </a:bodyPr>
          <a:lstStyle/>
          <a:p>
            <a:pPr>
              <a:buSzPts val="1400"/>
            </a:pPr>
            <a:endParaRPr/>
          </a:p>
        </p:txBody>
      </p:sp>
      <p:sp>
        <p:nvSpPr>
          <p:cNvPr id="229" name="Google Shape;229;p8:notes"/>
          <p:cNvSpPr>
            <a:spLocks noGrp="1" noRot="1" noChangeAspect="1"/>
          </p:cNvSpPr>
          <p:nvPr>
            <p:ph type="sldImg" idx="2"/>
          </p:nvPr>
        </p:nvSpPr>
        <p:spPr>
          <a:xfrm>
            <a:off x="1155424" y="685488"/>
            <a:ext cx="454715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AE2E013-0605-445C-92CB-1D76BE517600}" type="datetimeFigureOut">
              <a:rPr lang="en-US" smtClean="0"/>
              <a:pPr/>
              <a:t>6/21/2021</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C004FEB-7E42-4696-870F-8894977E560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E2E013-0605-445C-92CB-1D76BE517600}" type="datetimeFigureOut">
              <a:rPr lang="en-US" smtClean="0"/>
              <a:pPr/>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004FEB-7E42-4696-870F-8894977E560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E2E013-0605-445C-92CB-1D76BE517600}" type="datetimeFigureOut">
              <a:rPr lang="en-US" smtClean="0"/>
              <a:pPr/>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004FEB-7E42-4696-870F-8894977E560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E2E013-0605-445C-92CB-1D76BE517600}" type="datetimeFigureOut">
              <a:rPr lang="en-US" smtClean="0"/>
              <a:pPr/>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004FEB-7E42-4696-870F-8894977E5602}"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AE2E013-0605-445C-92CB-1D76BE517600}" type="datetimeFigureOut">
              <a:rPr lang="en-US" smtClean="0"/>
              <a:pPr/>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004FEB-7E42-4696-870F-8894977E5602}"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AE2E013-0605-445C-92CB-1D76BE517600}" type="datetimeFigureOut">
              <a:rPr lang="en-US" smtClean="0"/>
              <a:pPr/>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004FEB-7E42-4696-870F-8894977E5602}"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AE2E013-0605-445C-92CB-1D76BE517600}" type="datetimeFigureOut">
              <a:rPr lang="en-US" smtClean="0"/>
              <a:pPr/>
              <a:t>6/21/2021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004FEB-7E42-4696-870F-8894977E560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E2E013-0605-445C-92CB-1D76BE517600}" type="datetimeFigureOut">
              <a:rPr lang="en-US" smtClean="0"/>
              <a:pPr/>
              <a:t>6/21/2021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004FEB-7E42-4696-870F-8894977E5602}"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2E013-0605-445C-92CB-1D76BE517600}" type="datetimeFigureOut">
              <a:rPr lang="en-US" smtClean="0"/>
              <a:pPr/>
              <a:t>6/21/2021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004FEB-7E42-4696-870F-8894977E560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0AE2E013-0605-445C-92CB-1D76BE517600}" type="datetimeFigureOut">
              <a:rPr lang="en-US" smtClean="0"/>
              <a:pPr/>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004FEB-7E42-4696-870F-8894977E560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AE2E013-0605-445C-92CB-1D76BE517600}" type="datetimeFigureOut">
              <a:rPr lang="en-US" smtClean="0"/>
              <a:pPr/>
              <a:t>6/21/2021</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C004FEB-7E42-4696-870F-8894977E5602}"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AE2E013-0605-445C-92CB-1D76BE517600}" type="datetimeFigureOut">
              <a:rPr lang="en-US" smtClean="0"/>
              <a:pPr/>
              <a:t>6/21/2021</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C004FEB-7E42-4696-870F-8894977E560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openxmlformats.org/officeDocument/2006/relationships/image" Target="../media/image33.jpeg"/><Relationship Id="rId26" Type="http://schemas.openxmlformats.org/officeDocument/2006/relationships/image" Target="../media/image41.jpeg"/><Relationship Id="rId3" Type="http://schemas.openxmlformats.org/officeDocument/2006/relationships/image" Target="../media/image18.jpeg"/><Relationship Id="rId21" Type="http://schemas.openxmlformats.org/officeDocument/2006/relationships/image" Target="../media/image36.jpe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5" Type="http://schemas.openxmlformats.org/officeDocument/2006/relationships/image" Target="../media/image40.jpeg"/><Relationship Id="rId2" Type="http://schemas.openxmlformats.org/officeDocument/2006/relationships/notesSlide" Target="../notesSlides/notesSlide4.xml"/><Relationship Id="rId16" Type="http://schemas.openxmlformats.org/officeDocument/2006/relationships/image" Target="../media/image31.jpeg"/><Relationship Id="rId20"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24" Type="http://schemas.openxmlformats.org/officeDocument/2006/relationships/image" Target="../media/image39.jpeg"/><Relationship Id="rId5" Type="http://schemas.openxmlformats.org/officeDocument/2006/relationships/image" Target="../media/image20.jpeg"/><Relationship Id="rId15" Type="http://schemas.openxmlformats.org/officeDocument/2006/relationships/image" Target="../media/image30.jpeg"/><Relationship Id="rId23" Type="http://schemas.openxmlformats.org/officeDocument/2006/relationships/image" Target="../media/image38.jpeg"/><Relationship Id="rId28" Type="http://schemas.openxmlformats.org/officeDocument/2006/relationships/image" Target="../media/image43.jpeg"/><Relationship Id="rId10" Type="http://schemas.openxmlformats.org/officeDocument/2006/relationships/image" Target="../media/image25.jpeg"/><Relationship Id="rId19" Type="http://schemas.openxmlformats.org/officeDocument/2006/relationships/image" Target="../media/image34.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 Id="rId22" Type="http://schemas.openxmlformats.org/officeDocument/2006/relationships/image" Target="../media/image37.jpeg"/><Relationship Id="rId27"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10762"/>
          </a:xfrm>
        </p:spPr>
        <p:txBody>
          <a:bodyPr>
            <a:normAutofit/>
          </a:bodyPr>
          <a:lstStyle/>
          <a:p>
            <a:pPr algn="ctr"/>
            <a:r>
              <a:rPr lang="en-US" sz="3600" dirty="0"/>
              <a:t>Incorporating DEIA Externally through Programs and Community Engagement</a:t>
            </a:r>
          </a:p>
        </p:txBody>
      </p:sp>
      <p:sp>
        <p:nvSpPr>
          <p:cNvPr id="3" name="Subtitle 2"/>
          <p:cNvSpPr>
            <a:spLocks noGrp="1"/>
          </p:cNvSpPr>
          <p:nvPr>
            <p:ph type="subTitle" idx="1"/>
          </p:nvPr>
        </p:nvSpPr>
        <p:spPr/>
        <p:txBody>
          <a:bodyPr/>
          <a:lstStyle/>
          <a:p>
            <a:r>
              <a:rPr lang="en-US" dirty="0"/>
              <a:t>Donna Walker-</a:t>
            </a:r>
            <a:r>
              <a:rPr lang="en-US" dirty="0" err="1"/>
              <a:t>Kuhne</a:t>
            </a:r>
            <a:endParaRPr lang="en-US" dirty="0"/>
          </a:p>
          <a:p>
            <a:r>
              <a:rPr lang="en-US" dirty="0"/>
              <a:t>June 24, 2021</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Discussions with programming on goals</a:t>
            </a:r>
          </a:p>
          <a:p>
            <a:r>
              <a:rPr lang="en-US" dirty="0"/>
              <a:t>Who is the demographic you want to reach</a:t>
            </a:r>
          </a:p>
          <a:p>
            <a:r>
              <a:rPr lang="en-US" dirty="0"/>
              <a:t>How can programming provide content?</a:t>
            </a:r>
          </a:p>
          <a:p>
            <a:r>
              <a:rPr lang="en-US" dirty="0"/>
              <a:t>How can you create programming that supports community engagement and audience development?</a:t>
            </a:r>
          </a:p>
          <a:p>
            <a:r>
              <a:rPr lang="en-US" dirty="0"/>
              <a:t>What are the obstacles?</a:t>
            </a:r>
          </a:p>
        </p:txBody>
      </p:sp>
      <p:sp>
        <p:nvSpPr>
          <p:cNvPr id="3" name="Title 2"/>
          <p:cNvSpPr>
            <a:spLocks noGrp="1"/>
          </p:cNvSpPr>
          <p:nvPr>
            <p:ph type="title"/>
          </p:nvPr>
        </p:nvSpPr>
        <p:spPr/>
        <p:txBody>
          <a:bodyPr>
            <a:noAutofit/>
          </a:bodyPr>
          <a:lstStyle/>
          <a:p>
            <a:r>
              <a:rPr lang="en-US" sz="3600" dirty="0"/>
              <a:t>Strategies for embedding DEIA with </a:t>
            </a:r>
            <a:r>
              <a:rPr lang="en-US" sz="3600" dirty="0" err="1"/>
              <a:t>Aud</a:t>
            </a:r>
            <a:r>
              <a:rPr lang="en-US" sz="3600" dirty="0"/>
              <a:t> Dev &amp; Comm Engagement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descr="https://mvsfservicefabricusva.blob.core.windows.net/medialibrary-54dd3362e2fa44009e7f669c9e122957-r/07085de354a54e7c8c1d1e88da1299f1/07085de354a54e7c8c1d1e88da1299f1/Large/Elders%20Tribute%20December%202019%20(109).jpg?sv=2017-04-17&amp;sr=b&amp;si=201904101849&amp;sig=5cZ9tfoegf4hbJPtYkzuXjc16IVVu3CQYLDYeLmorFk%3D&amp;st=1863-12-05T08%3A17%3A09Z&amp;se=2030-01-21T07%3A43%3A32Z"/>
          <p:cNvPicPr preferRelativeResize="0"/>
          <p:nvPr/>
        </p:nvPicPr>
        <p:blipFill rotWithShape="1">
          <a:blip r:embed="rId3">
            <a:alphaModFix/>
          </a:blip>
          <a:srcRect l="11167" r="-7693"/>
          <a:stretch/>
        </p:blipFill>
        <p:spPr>
          <a:xfrm>
            <a:off x="2900204" y="5031067"/>
            <a:ext cx="1648471" cy="1632852"/>
          </a:xfrm>
          <a:prstGeom prst="rect">
            <a:avLst/>
          </a:prstGeom>
          <a:noFill/>
          <a:ln>
            <a:noFill/>
          </a:ln>
        </p:spPr>
      </p:pic>
      <p:sp>
        <p:nvSpPr>
          <p:cNvPr id="62" name="Google Shape;62;p14"/>
          <p:cNvSpPr/>
          <p:nvPr/>
        </p:nvSpPr>
        <p:spPr>
          <a:xfrm>
            <a:off x="208275" y="853800"/>
            <a:ext cx="4211700" cy="197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150">
                <a:latin typeface="Montserrat"/>
                <a:ea typeface="Montserrat"/>
                <a:cs typeface="Montserrat"/>
                <a:sym typeface="Montserrat"/>
              </a:rPr>
              <a:t>C</a:t>
            </a:r>
            <a:r>
              <a:rPr lang="en" sz="1150" i="0" u="none" strike="noStrike" cap="none">
                <a:solidFill>
                  <a:srgbClr val="000000"/>
                </a:solidFill>
                <a:latin typeface="Montserrat"/>
                <a:ea typeface="Montserrat"/>
                <a:cs typeface="Montserrat"/>
                <a:sym typeface="Montserrat"/>
              </a:rPr>
              <a:t>reated </a:t>
            </a:r>
            <a:r>
              <a:rPr lang="en" sz="1150">
                <a:latin typeface="Montserrat"/>
                <a:ea typeface="Montserrat"/>
                <a:cs typeface="Montserrat"/>
                <a:sym typeface="Montserrat"/>
              </a:rPr>
              <a:t>in</a:t>
            </a:r>
            <a:r>
              <a:rPr lang="en" sz="1150" i="0" u="none" strike="noStrike" cap="none">
                <a:solidFill>
                  <a:srgbClr val="000000"/>
                </a:solidFill>
                <a:latin typeface="Montserrat"/>
                <a:ea typeface="Montserrat"/>
                <a:cs typeface="Montserrat"/>
                <a:sym typeface="Montserrat"/>
              </a:rPr>
              <a:t> 201</a:t>
            </a:r>
            <a:r>
              <a:rPr lang="en" sz="1150">
                <a:latin typeface="Montserrat"/>
                <a:ea typeface="Montserrat"/>
                <a:cs typeface="Montserrat"/>
                <a:sym typeface="Montserrat"/>
              </a:rPr>
              <a:t>4 </a:t>
            </a:r>
            <a:r>
              <a:rPr lang="en" sz="1100">
                <a:solidFill>
                  <a:schemeClr val="dk1"/>
                </a:solidFill>
                <a:latin typeface="Montserrat"/>
                <a:ea typeface="Montserrat"/>
                <a:cs typeface="Montserrat"/>
                <a:sym typeface="Montserrat"/>
              </a:rPr>
              <a:t>to </a:t>
            </a:r>
            <a:r>
              <a:rPr lang="en" sz="1100" b="1">
                <a:solidFill>
                  <a:schemeClr val="dk1"/>
                </a:solidFill>
                <a:latin typeface="Montserrat"/>
                <a:ea typeface="Montserrat"/>
                <a:cs typeface="Montserrat"/>
                <a:sym typeface="Montserrat"/>
              </a:rPr>
              <a:t>engage new and culturally diverse audiences</a:t>
            </a:r>
            <a:r>
              <a:rPr lang="en" sz="1100">
                <a:solidFill>
                  <a:schemeClr val="dk1"/>
                </a:solidFill>
                <a:latin typeface="Montserrat"/>
                <a:ea typeface="Montserrat"/>
                <a:cs typeface="Montserrat"/>
                <a:sym typeface="Montserrat"/>
              </a:rPr>
              <a:t>. </a:t>
            </a:r>
            <a:r>
              <a:rPr lang="en" sz="1150">
                <a:latin typeface="Montserrat"/>
                <a:ea typeface="Montserrat"/>
                <a:cs typeface="Montserrat"/>
                <a:sym typeface="Montserrat"/>
              </a:rPr>
              <a:t>Our goal is to d</a:t>
            </a:r>
            <a:r>
              <a:rPr lang="en" sz="1150" i="0" u="none" strike="noStrike" cap="none">
                <a:solidFill>
                  <a:srgbClr val="000000"/>
                </a:solidFill>
                <a:latin typeface="Montserrat"/>
                <a:ea typeface="Montserrat"/>
                <a:cs typeface="Montserrat"/>
                <a:sym typeface="Montserrat"/>
              </a:rPr>
              <a:t>evelop long-term relationships with </a:t>
            </a:r>
            <a:r>
              <a:rPr lang="en" sz="1150" b="1" i="0" u="none" strike="noStrike" cap="none">
                <a:solidFill>
                  <a:srgbClr val="000000"/>
                </a:solidFill>
                <a:latin typeface="Montserrat"/>
                <a:ea typeface="Montserrat"/>
                <a:cs typeface="Montserrat"/>
                <a:sym typeface="Montserrat"/>
              </a:rPr>
              <a:t>multicultural, civic, professional, educational and faith-based organizations</a:t>
            </a:r>
            <a:r>
              <a:rPr lang="en" sz="1150" i="0" u="none" strike="noStrike" cap="none">
                <a:solidFill>
                  <a:srgbClr val="000000"/>
                </a:solidFill>
                <a:latin typeface="Montserrat"/>
                <a:ea typeface="Montserrat"/>
                <a:cs typeface="Montserrat"/>
                <a:sym typeface="Montserrat"/>
              </a:rPr>
              <a:t> that have  the potential to create </a:t>
            </a:r>
            <a:r>
              <a:rPr lang="en" sz="1150" b="1" i="0" u="none" strike="noStrike" cap="none">
                <a:solidFill>
                  <a:srgbClr val="000000"/>
                </a:solidFill>
                <a:latin typeface="Montserrat"/>
                <a:ea typeface="Montserrat"/>
                <a:cs typeface="Montserrat"/>
                <a:sym typeface="Montserrat"/>
              </a:rPr>
              <a:t>deeper access</a:t>
            </a:r>
            <a:r>
              <a:rPr lang="en" sz="1150" i="0" u="none" strike="noStrike" cap="none">
                <a:solidFill>
                  <a:srgbClr val="000000"/>
                </a:solidFill>
                <a:latin typeface="Montserrat"/>
                <a:ea typeface="Montserrat"/>
                <a:cs typeface="Montserrat"/>
                <a:sym typeface="Montserrat"/>
              </a:rPr>
              <a:t> and a creative use of NJPAC resources and cultural products in the community. </a:t>
            </a:r>
            <a:endParaRPr sz="1150" i="0" u="none" strike="noStrike" cap="none">
              <a:solidFill>
                <a:srgbClr val="000000"/>
              </a:solidFill>
              <a:latin typeface="Montserrat"/>
              <a:ea typeface="Montserrat"/>
              <a:cs typeface="Montserrat"/>
              <a:sym typeface="Montserrat"/>
            </a:endParaRPr>
          </a:p>
          <a:p>
            <a:pPr marL="0" lvl="0" indent="0" algn="l" rtl="0">
              <a:spcBef>
                <a:spcPts val="0"/>
              </a:spcBef>
              <a:spcAft>
                <a:spcPts val="0"/>
              </a:spcAft>
              <a:buNone/>
            </a:pPr>
            <a:endParaRPr sz="1050">
              <a:latin typeface="Montserrat"/>
              <a:ea typeface="Montserrat"/>
              <a:cs typeface="Montserrat"/>
              <a:sym typeface="Montserrat"/>
            </a:endParaRPr>
          </a:p>
        </p:txBody>
      </p:sp>
      <p:sp>
        <p:nvSpPr>
          <p:cNvPr id="63" name="Google Shape;63;p14"/>
          <p:cNvSpPr/>
          <p:nvPr/>
        </p:nvSpPr>
        <p:spPr>
          <a:xfrm>
            <a:off x="208281" y="362567"/>
            <a:ext cx="4995300" cy="32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500" b="1">
                <a:highlight>
                  <a:srgbClr val="F1C232"/>
                </a:highlight>
                <a:latin typeface="Montserrat"/>
                <a:ea typeface="Montserrat"/>
                <a:cs typeface="Montserrat"/>
                <a:sym typeface="Montserrat"/>
              </a:rPr>
              <a:t>NJPAC COMMUNITY ENGAGEMENT</a:t>
            </a:r>
            <a:endParaRPr sz="1500" b="1">
              <a:highlight>
                <a:srgbClr val="F1C232"/>
              </a:highlight>
              <a:latin typeface="Montserrat"/>
              <a:ea typeface="Montserrat"/>
              <a:cs typeface="Montserrat"/>
              <a:sym typeface="Montserrat"/>
            </a:endParaRPr>
          </a:p>
        </p:txBody>
      </p:sp>
      <p:pic>
        <p:nvPicPr>
          <p:cNvPr id="64" name="Google Shape;64;p14" descr="C:\Users\csamuel.NJPAC-AD\Downloads\comm engagement logo (1).jpg"/>
          <p:cNvPicPr preferRelativeResize="0"/>
          <p:nvPr/>
        </p:nvPicPr>
        <p:blipFill rotWithShape="1">
          <a:blip r:embed="rId4">
            <a:alphaModFix/>
          </a:blip>
          <a:srcRect/>
          <a:stretch/>
        </p:blipFill>
        <p:spPr>
          <a:xfrm>
            <a:off x="7604083" y="275600"/>
            <a:ext cx="1303092" cy="746400"/>
          </a:xfrm>
          <a:prstGeom prst="rect">
            <a:avLst/>
          </a:prstGeom>
          <a:noFill/>
          <a:ln>
            <a:noFill/>
          </a:ln>
        </p:spPr>
      </p:pic>
      <p:pic>
        <p:nvPicPr>
          <p:cNvPr id="65" name="Google Shape;65;p14"/>
          <p:cNvPicPr preferRelativeResize="0"/>
          <p:nvPr/>
        </p:nvPicPr>
        <p:blipFill rotWithShape="1">
          <a:blip r:embed="rId5" cstate="print">
            <a:alphaModFix/>
          </a:blip>
          <a:srcRect l="12478" r="16859"/>
          <a:stretch/>
        </p:blipFill>
        <p:spPr>
          <a:xfrm>
            <a:off x="1529451" y="5031077"/>
            <a:ext cx="1300337" cy="1632859"/>
          </a:xfrm>
          <a:prstGeom prst="rect">
            <a:avLst/>
          </a:prstGeom>
          <a:noFill/>
          <a:ln>
            <a:noFill/>
          </a:ln>
        </p:spPr>
      </p:pic>
      <p:sp>
        <p:nvSpPr>
          <p:cNvPr id="66" name="Google Shape;66;p14"/>
          <p:cNvSpPr/>
          <p:nvPr/>
        </p:nvSpPr>
        <p:spPr>
          <a:xfrm>
            <a:off x="4572000" y="1298800"/>
            <a:ext cx="2046600" cy="27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highlight>
                  <a:srgbClr val="F1C232"/>
                </a:highlight>
                <a:latin typeface="Montserrat"/>
                <a:ea typeface="Montserrat"/>
                <a:cs typeface="Montserrat"/>
                <a:sym typeface="Montserrat"/>
              </a:rPr>
              <a:t>STANDING IN SOLIDARITY SERIES</a:t>
            </a:r>
            <a:endParaRPr sz="1200" b="1">
              <a:highlight>
                <a:srgbClr val="F1C232"/>
              </a:highlight>
              <a:latin typeface="Montserrat"/>
              <a:ea typeface="Montserrat"/>
              <a:cs typeface="Montserrat"/>
              <a:sym typeface="Montserrat"/>
            </a:endParaRPr>
          </a:p>
        </p:txBody>
      </p:sp>
      <p:sp>
        <p:nvSpPr>
          <p:cNvPr id="67" name="Google Shape;67;p14"/>
          <p:cNvSpPr/>
          <p:nvPr/>
        </p:nvSpPr>
        <p:spPr>
          <a:xfrm>
            <a:off x="6436675" y="1224151"/>
            <a:ext cx="2470500" cy="37188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 sz="1100" dirty="0">
                <a:solidFill>
                  <a:schemeClr val="dk1"/>
                </a:solidFill>
                <a:latin typeface="Montserrat"/>
                <a:ea typeface="Montserrat"/>
                <a:cs typeface="Montserrat"/>
                <a:sym typeface="Montserrat"/>
              </a:rPr>
              <a:t>To bring our community together, and to encourage everyone to take part in the movement to ensure civil rights for all, NJPAC has launched a series of events and initiatives focused on promoting racial equality. On these pages, you can find resources that will help you take action, in the voting booth and elsewhere, and join us for conversations and discussions that can help you understand the issues we’re all grappling with today.</a:t>
            </a:r>
            <a:endParaRPr sz="1100" dirty="0">
              <a:solidFill>
                <a:srgbClr val="000000"/>
              </a:solidFill>
              <a:latin typeface="Montserrat"/>
              <a:ea typeface="Montserrat"/>
              <a:cs typeface="Montserrat"/>
              <a:sym typeface="Montserrat"/>
            </a:endParaRPr>
          </a:p>
        </p:txBody>
      </p:sp>
      <p:pic>
        <p:nvPicPr>
          <p:cNvPr id="68" name="Google Shape;68;p14" descr="https://lh3.googleusercontent.com/S97LLhEehxv0f0ZaF2CKGEGrA3eMEKH-bmSNQFqtbEiGau0nvGZilAPisiOafu-MJabQCtz7iKbzRYOA-0vH6OS7EtprOKdEp6Tz7ni9Xs3bKDklGUug-JFQvvvYWIya-JqPbqlS4m0Jtg-DT0l-OfjCe9dgL8-eW7-QaEqpii3dOtlkjq_BqEnPLX3sf-o-0p0PKAGbQcnGldSmSBBuFEj5RvXt8gKvCOXJgpBGfuec6UEOxKga_cPXJrCnGRJB75hb8pdHRX4epyR_F1a2NqdKxFdzHJSoJe1tCrw_-pLwD1YGolhmgNGnty2GEIr-csxzhBF_rr49j4F-OC-jY5F0dUBgs8VBt2lUreGG5ypHkxjPZQzdLTExSj5IlVXkg10b0_MvTASDt9uAOYB_4GsO6MKjilZL8XrPNGoiiefjl-F25457ICJ13nDkBvsx16bPjgPKx8DfSYRVUQWkWtlKlqj929CwnSdJQkCN6OykivvFCpLH7_s8WwpQ1Tsh3wMweMUG1X-ss7joHWBCgNa59wMMJDgdSJaBXKfm3gF5snFtlvybVMWDjgudGNk443i6L8crorSXGivbLu807pcqsdtLbcBkxgc1-YwUoO4QQqXeE4pn-H6AALBvMZZAffqwYWNfu0I0D9Tw9OJC0wMyFxTnXEwR80KGn_Pw-kkFt1EzjJaL7Q=w1333-h888-no"/>
          <p:cNvPicPr preferRelativeResize="0"/>
          <p:nvPr/>
        </p:nvPicPr>
        <p:blipFill rotWithShape="1">
          <a:blip r:embed="rId6">
            <a:alphaModFix/>
          </a:blip>
          <a:srcRect l="8315" r="23744"/>
          <a:stretch/>
        </p:blipFill>
        <p:spPr>
          <a:xfrm>
            <a:off x="208276" y="5031334"/>
            <a:ext cx="1250750" cy="1632333"/>
          </a:xfrm>
          <a:prstGeom prst="rect">
            <a:avLst/>
          </a:prstGeom>
          <a:noFill/>
          <a:ln>
            <a:noFill/>
          </a:ln>
        </p:spPr>
      </p:pic>
      <p:pic>
        <p:nvPicPr>
          <p:cNvPr id="69" name="Google Shape;69;p14"/>
          <p:cNvPicPr preferRelativeResize="0"/>
          <p:nvPr/>
        </p:nvPicPr>
        <p:blipFill>
          <a:blip r:embed="rId7">
            <a:alphaModFix/>
          </a:blip>
          <a:stretch>
            <a:fillRect/>
          </a:stretch>
        </p:blipFill>
        <p:spPr>
          <a:xfrm>
            <a:off x="6482825" y="4882159"/>
            <a:ext cx="2470500" cy="1781776"/>
          </a:xfrm>
          <a:prstGeom prst="rect">
            <a:avLst/>
          </a:prstGeom>
          <a:noFill/>
          <a:ln>
            <a:noFill/>
          </a:ln>
        </p:spPr>
      </p:pic>
      <p:pic>
        <p:nvPicPr>
          <p:cNvPr id="70" name="Google Shape;70;p14"/>
          <p:cNvPicPr preferRelativeResize="0"/>
          <p:nvPr/>
        </p:nvPicPr>
        <p:blipFill>
          <a:blip r:embed="rId8" cstate="print">
            <a:alphaModFix/>
          </a:blip>
          <a:stretch>
            <a:fillRect/>
          </a:stretch>
        </p:blipFill>
        <p:spPr>
          <a:xfrm>
            <a:off x="4617452" y="4362134"/>
            <a:ext cx="1717025" cy="2289399"/>
          </a:xfrm>
          <a:prstGeom prst="rect">
            <a:avLst/>
          </a:prstGeom>
          <a:noFill/>
          <a:ln>
            <a:noFill/>
          </a:ln>
        </p:spPr>
      </p:pic>
      <p:pic>
        <p:nvPicPr>
          <p:cNvPr id="71" name="Google Shape;71;p14"/>
          <p:cNvPicPr preferRelativeResize="0"/>
          <p:nvPr/>
        </p:nvPicPr>
        <p:blipFill>
          <a:blip r:embed="rId9" cstate="print">
            <a:alphaModFix/>
          </a:blip>
          <a:stretch>
            <a:fillRect/>
          </a:stretch>
        </p:blipFill>
        <p:spPr>
          <a:xfrm>
            <a:off x="4617450" y="1938867"/>
            <a:ext cx="1717024" cy="2289367"/>
          </a:xfrm>
          <a:prstGeom prst="rect">
            <a:avLst/>
          </a:prstGeom>
          <a:noFill/>
          <a:ln>
            <a:noFill/>
          </a:ln>
        </p:spPr>
      </p:pic>
      <p:sp>
        <p:nvSpPr>
          <p:cNvPr id="72" name="Google Shape;72;p14"/>
          <p:cNvSpPr txBox="1"/>
          <p:nvPr/>
        </p:nvSpPr>
        <p:spPr>
          <a:xfrm>
            <a:off x="5200000" y="690567"/>
            <a:ext cx="42873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3" name="Google Shape;73;p14"/>
          <p:cNvSpPr txBox="1"/>
          <p:nvPr/>
        </p:nvSpPr>
        <p:spPr>
          <a:xfrm>
            <a:off x="208275" y="2571767"/>
            <a:ext cx="4211700" cy="1792768"/>
          </a:xfrm>
          <a:prstGeom prst="rect">
            <a:avLst/>
          </a:prstGeom>
          <a:solidFill>
            <a:srgbClr val="F04E3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50" b="1">
                <a:solidFill>
                  <a:schemeClr val="lt1"/>
                </a:solidFill>
                <a:latin typeface="Montserrat"/>
                <a:ea typeface="Montserrat"/>
                <a:cs typeface="Montserrat"/>
                <a:sym typeface="Montserrat"/>
              </a:rPr>
              <a:t>COMMUNITY ENGAGEMENT FACTS</a:t>
            </a:r>
            <a:endParaRPr sz="950" b="1">
              <a:solidFill>
                <a:schemeClr val="lt1"/>
              </a:solidFill>
              <a:latin typeface="Montserrat"/>
              <a:ea typeface="Montserrat"/>
              <a:cs typeface="Montserrat"/>
              <a:sym typeface="Montserrat"/>
            </a:endParaRPr>
          </a:p>
          <a:p>
            <a:pPr marL="0" lvl="0" indent="0" algn="l" rtl="0">
              <a:spcBef>
                <a:spcPts val="0"/>
              </a:spcBef>
              <a:spcAft>
                <a:spcPts val="0"/>
              </a:spcAft>
              <a:buNone/>
            </a:pPr>
            <a:r>
              <a:rPr lang="en" sz="950">
                <a:solidFill>
                  <a:schemeClr val="lt1"/>
                </a:solidFill>
                <a:latin typeface="Montserrat"/>
                <a:ea typeface="Montserrat"/>
                <a:cs typeface="Montserrat"/>
                <a:sym typeface="Montserrat"/>
              </a:rPr>
              <a:t>•Produces and/or participates in </a:t>
            </a:r>
            <a:r>
              <a:rPr lang="en" sz="950" b="1">
                <a:solidFill>
                  <a:schemeClr val="lt1"/>
                </a:solidFill>
                <a:latin typeface="Montserrat"/>
                <a:ea typeface="Montserrat"/>
                <a:cs typeface="Montserrat"/>
                <a:sym typeface="Montserrat"/>
              </a:rPr>
              <a:t>200 events</a:t>
            </a:r>
            <a:r>
              <a:rPr lang="en" sz="950">
                <a:solidFill>
                  <a:schemeClr val="lt1"/>
                </a:solidFill>
                <a:latin typeface="Montserrat"/>
                <a:ea typeface="Montserrat"/>
                <a:cs typeface="Montserrat"/>
                <a:sym typeface="Montserrat"/>
              </a:rPr>
              <a:t> with attendance exceeding </a:t>
            </a:r>
            <a:r>
              <a:rPr lang="en" sz="950" b="1">
                <a:solidFill>
                  <a:schemeClr val="lt1"/>
                </a:solidFill>
                <a:latin typeface="Montserrat"/>
                <a:ea typeface="Montserrat"/>
                <a:cs typeface="Montserrat"/>
                <a:sym typeface="Montserrat"/>
              </a:rPr>
              <a:t>19,000</a:t>
            </a:r>
            <a:r>
              <a:rPr lang="en" sz="950">
                <a:solidFill>
                  <a:schemeClr val="lt1"/>
                </a:solidFill>
                <a:latin typeface="Montserrat"/>
                <a:ea typeface="Montserrat"/>
                <a:cs typeface="Montserrat"/>
                <a:sym typeface="Montserrat"/>
              </a:rPr>
              <a:t> annually.</a:t>
            </a:r>
            <a:endParaRPr sz="950">
              <a:solidFill>
                <a:schemeClr val="lt1"/>
              </a:solidFill>
              <a:latin typeface="Montserrat"/>
              <a:ea typeface="Montserrat"/>
              <a:cs typeface="Montserrat"/>
              <a:sym typeface="Montserrat"/>
            </a:endParaRPr>
          </a:p>
          <a:p>
            <a:pPr marL="0" lvl="0" indent="0" algn="l" rtl="0">
              <a:spcBef>
                <a:spcPts val="0"/>
              </a:spcBef>
              <a:spcAft>
                <a:spcPts val="0"/>
              </a:spcAft>
              <a:buNone/>
            </a:pPr>
            <a:r>
              <a:rPr lang="en" sz="950">
                <a:solidFill>
                  <a:schemeClr val="lt1"/>
                </a:solidFill>
                <a:latin typeface="Montserrat"/>
                <a:ea typeface="Montserrat"/>
                <a:cs typeface="Montserrat"/>
                <a:sym typeface="Montserrat"/>
              </a:rPr>
              <a:t>•Maintains relationship with </a:t>
            </a:r>
            <a:r>
              <a:rPr lang="en" sz="950" b="1">
                <a:solidFill>
                  <a:schemeClr val="lt1"/>
                </a:solidFill>
                <a:latin typeface="Montserrat"/>
                <a:ea typeface="Montserrat"/>
                <a:cs typeface="Montserrat"/>
                <a:sym typeface="Montserrat"/>
              </a:rPr>
              <a:t>120 Engaged Partners</a:t>
            </a:r>
            <a:r>
              <a:rPr lang="en" sz="950">
                <a:solidFill>
                  <a:schemeClr val="lt1"/>
                </a:solidFill>
                <a:latin typeface="Montserrat"/>
                <a:ea typeface="Montserrat"/>
                <a:cs typeface="Montserrat"/>
                <a:sym typeface="Montserrat"/>
              </a:rPr>
              <a:t> that do 3 of the following: Social Media Promotion; Collateral Distribution; Internal Promotion through their organization; Purchase Tickets; Attend a free event.</a:t>
            </a:r>
            <a:endParaRPr sz="950">
              <a:solidFill>
                <a:schemeClr val="lt1"/>
              </a:solidFill>
              <a:latin typeface="Montserrat"/>
              <a:ea typeface="Montserrat"/>
              <a:cs typeface="Montserrat"/>
              <a:sym typeface="Montserrat"/>
            </a:endParaRPr>
          </a:p>
          <a:p>
            <a:pPr marL="0" lvl="0" indent="0" algn="l" rtl="0">
              <a:spcBef>
                <a:spcPts val="0"/>
              </a:spcBef>
              <a:spcAft>
                <a:spcPts val="0"/>
              </a:spcAft>
              <a:buNone/>
            </a:pPr>
            <a:r>
              <a:rPr lang="en" sz="950">
                <a:solidFill>
                  <a:schemeClr val="lt1"/>
                </a:solidFill>
                <a:latin typeface="Montserrat"/>
                <a:ea typeface="Montserrat"/>
                <a:cs typeface="Montserrat"/>
                <a:sym typeface="Montserrat"/>
              </a:rPr>
              <a:t>•Distribute a newsletter e-Blasts to </a:t>
            </a:r>
            <a:r>
              <a:rPr lang="en" sz="950" b="1">
                <a:solidFill>
                  <a:schemeClr val="lt1"/>
                </a:solidFill>
                <a:latin typeface="Montserrat"/>
                <a:ea typeface="Montserrat"/>
                <a:cs typeface="Montserrat"/>
                <a:sym typeface="Montserrat"/>
              </a:rPr>
              <a:t>5,000</a:t>
            </a:r>
            <a:r>
              <a:rPr lang="en" sz="950">
                <a:solidFill>
                  <a:schemeClr val="lt1"/>
                </a:solidFill>
                <a:latin typeface="Montserrat"/>
                <a:ea typeface="Montserrat"/>
                <a:cs typeface="Montserrat"/>
                <a:sym typeface="Montserrat"/>
              </a:rPr>
              <a:t>  recipients annually, celebrating </a:t>
            </a:r>
            <a:r>
              <a:rPr lang="en" sz="950" b="1">
                <a:solidFill>
                  <a:schemeClr val="lt1"/>
                </a:solidFill>
                <a:latin typeface="Montserrat"/>
                <a:ea typeface="Montserrat"/>
                <a:cs typeface="Montserrat"/>
                <a:sym typeface="Montserrat"/>
              </a:rPr>
              <a:t>community champions</a:t>
            </a:r>
            <a:r>
              <a:rPr lang="en" sz="950">
                <a:solidFill>
                  <a:schemeClr val="lt1"/>
                </a:solidFill>
                <a:latin typeface="Montserrat"/>
                <a:ea typeface="Montserrat"/>
                <a:cs typeface="Montserrat"/>
                <a:sym typeface="Montserrat"/>
              </a:rPr>
              <a:t> and highlighting events.</a:t>
            </a:r>
            <a:endParaRPr sz="950">
              <a:solidFill>
                <a:schemeClr val="lt1"/>
              </a:solidFill>
              <a:latin typeface="Montserrat"/>
              <a:ea typeface="Montserrat"/>
              <a:cs typeface="Montserrat"/>
              <a:sym typeface="Montserrat"/>
            </a:endParaRPr>
          </a:p>
          <a:p>
            <a:pPr marL="0" lvl="0" indent="0" algn="l" rtl="0">
              <a:spcBef>
                <a:spcPts val="0"/>
              </a:spcBef>
              <a:spcAft>
                <a:spcPts val="0"/>
              </a:spcAft>
              <a:buNone/>
            </a:pPr>
            <a:r>
              <a:rPr lang="en" sz="950">
                <a:solidFill>
                  <a:schemeClr val="lt1"/>
                </a:solidFill>
                <a:latin typeface="Montserrat"/>
                <a:ea typeface="Montserrat"/>
                <a:cs typeface="Montserrat"/>
                <a:sym typeface="Montserrat"/>
              </a:rPr>
              <a:t>•In-person events serve Bergen, Essex, Hudson, Union, Monmouth counties and beyond. Virtually, our events serve </a:t>
            </a:r>
            <a:r>
              <a:rPr lang="en" sz="950" b="1">
                <a:solidFill>
                  <a:schemeClr val="lt1"/>
                </a:solidFill>
                <a:latin typeface="Montserrat"/>
                <a:ea typeface="Montserrat"/>
                <a:cs typeface="Montserrat"/>
                <a:sym typeface="Montserrat"/>
              </a:rPr>
              <a:t>nationally</a:t>
            </a:r>
            <a:r>
              <a:rPr lang="en" sz="950">
                <a:solidFill>
                  <a:schemeClr val="lt1"/>
                </a:solidFill>
                <a:latin typeface="Montserrat"/>
                <a:ea typeface="Montserrat"/>
                <a:cs typeface="Montserrat"/>
                <a:sym typeface="Montserrat"/>
              </a:rPr>
              <a:t>.</a:t>
            </a:r>
            <a:endParaRPr sz="950">
              <a:solidFill>
                <a:schemeClr val="lt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d21d15f78b_0_14"/>
          <p:cNvSpPr/>
          <p:nvPr/>
        </p:nvSpPr>
        <p:spPr>
          <a:xfrm>
            <a:off x="356190" y="1396186"/>
            <a:ext cx="4113000" cy="1592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rgbClr val="000000"/>
              </a:solidFill>
            </a:endParaRPr>
          </a:p>
          <a:p>
            <a:pPr marL="0" marR="0" lvl="0" indent="0" algn="l" rtl="0">
              <a:spcBef>
                <a:spcPts val="0"/>
              </a:spcBef>
              <a:spcAft>
                <a:spcPts val="0"/>
              </a:spcAft>
              <a:buNone/>
            </a:pPr>
            <a:r>
              <a:rPr lang="en-US" sz="1100" b="0" i="0" u="none" strike="noStrike" cap="none">
                <a:solidFill>
                  <a:srgbClr val="000000"/>
                </a:solidFill>
                <a:latin typeface="Arial"/>
                <a:ea typeface="Arial"/>
                <a:cs typeface="Arial"/>
                <a:sym typeface="Arial"/>
              </a:rPr>
              <a:t>The Community Engagement Initiative was created in 2014 as an outgrowth of the Marketing Department and the need to apply targeted strategies and resources to engage new and culturally diverse audiences.  The goal of this initiative is to develop long-term relationships with multicultural civic, professional, educational and faith-based organizations that have  the potential to create deeper access and a creative use of NJPAC resources and cultural products in the community. Innovative programs such as </a:t>
            </a:r>
            <a:r>
              <a:rPr lang="en-US" sz="1100" b="0" i="1" u="none" strike="noStrike" cap="none">
                <a:solidFill>
                  <a:srgbClr val="000000"/>
                </a:solidFill>
                <a:latin typeface="Arial"/>
                <a:ea typeface="Arial"/>
                <a:cs typeface="Arial"/>
                <a:sym typeface="Arial"/>
              </a:rPr>
              <a:t>NJPAC In Your Community</a:t>
            </a:r>
            <a:r>
              <a:rPr lang="en-US" sz="1100" b="0" i="0" u="none" strike="noStrike" cap="none">
                <a:solidFill>
                  <a:srgbClr val="000000"/>
                </a:solidFill>
                <a:latin typeface="Arial"/>
                <a:ea typeface="Arial"/>
                <a:cs typeface="Arial"/>
                <a:sym typeface="Arial"/>
              </a:rPr>
              <a:t> have been developed in partnership with community leaders to advance genre related events. These include, jazz, classical music, dance and theater events.</a:t>
            </a:r>
            <a:endParaRPr sz="1100">
              <a:solidFill>
                <a:srgbClr val="000000"/>
              </a:solidFill>
              <a:latin typeface="Arial"/>
              <a:ea typeface="Arial"/>
              <a:cs typeface="Arial"/>
              <a:sym typeface="Arial"/>
            </a:endParaRPr>
          </a:p>
        </p:txBody>
      </p:sp>
      <p:sp>
        <p:nvSpPr>
          <p:cNvPr id="77" name="Google Shape;77;gd21d15f78b_0_14"/>
          <p:cNvSpPr/>
          <p:nvPr/>
        </p:nvSpPr>
        <p:spPr>
          <a:xfrm>
            <a:off x="0" y="1119187"/>
            <a:ext cx="44691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latin typeface="Arial"/>
                <a:ea typeface="Arial"/>
                <a:cs typeface="Arial"/>
                <a:sym typeface="Arial"/>
              </a:rPr>
              <a:t>THE ROLE AND HISTORY</a:t>
            </a:r>
            <a:endParaRPr sz="1800" b="1">
              <a:latin typeface="Arial"/>
              <a:ea typeface="Arial"/>
              <a:cs typeface="Arial"/>
              <a:sym typeface="Arial"/>
            </a:endParaRPr>
          </a:p>
        </p:txBody>
      </p:sp>
      <p:sp>
        <p:nvSpPr>
          <p:cNvPr id="78" name="Google Shape;78;gd21d15f78b_0_14"/>
          <p:cNvSpPr txBox="1"/>
          <p:nvPr/>
        </p:nvSpPr>
        <p:spPr>
          <a:xfrm>
            <a:off x="4827212" y="1506119"/>
            <a:ext cx="40494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1">
              <a:solidFill>
                <a:srgbClr val="000000"/>
              </a:solidFill>
            </a:endParaRPr>
          </a:p>
          <a:p>
            <a:pPr marL="0" marR="0" lvl="0" indent="0" algn="l" rtl="0">
              <a:spcBef>
                <a:spcPts val="0"/>
              </a:spcBef>
              <a:spcAft>
                <a:spcPts val="0"/>
              </a:spcAft>
              <a:buNone/>
            </a:pPr>
            <a:r>
              <a:rPr lang="en-US" sz="1200" b="1">
                <a:solidFill>
                  <a:srgbClr val="000000"/>
                </a:solidFill>
                <a:latin typeface="Arial"/>
                <a:ea typeface="Arial"/>
                <a:cs typeface="Arial"/>
                <a:sym typeface="Arial"/>
              </a:rPr>
              <a:t>Kwanzaa Celebration</a:t>
            </a:r>
            <a:endParaRPr/>
          </a:p>
          <a:p>
            <a:pPr marL="0" marR="0" lvl="0" indent="0" algn="l" rtl="0">
              <a:spcBef>
                <a:spcPts val="0"/>
              </a:spcBef>
              <a:spcAft>
                <a:spcPts val="0"/>
              </a:spcAft>
              <a:buNone/>
            </a:pPr>
            <a:r>
              <a:rPr lang="en-US" sz="1200" b="1">
                <a:solidFill>
                  <a:srgbClr val="000000"/>
                </a:solidFill>
                <a:latin typeface="Arial"/>
                <a:ea typeface="Arial"/>
                <a:cs typeface="Arial"/>
                <a:sym typeface="Arial"/>
              </a:rPr>
              <a:t>Tribute to the Elders</a:t>
            </a:r>
            <a:endParaRPr/>
          </a:p>
          <a:p>
            <a:pPr marL="0" lvl="0" indent="0" algn="l" rtl="0">
              <a:spcBef>
                <a:spcPts val="0"/>
              </a:spcBef>
              <a:spcAft>
                <a:spcPts val="0"/>
              </a:spcAft>
              <a:buClr>
                <a:srgbClr val="000000"/>
              </a:buClr>
              <a:buFont typeface="Arial"/>
              <a:buNone/>
            </a:pPr>
            <a:r>
              <a:rPr lang="en-US" sz="1200" b="1">
                <a:solidFill>
                  <a:srgbClr val="000000"/>
                </a:solidFill>
              </a:rPr>
              <a:t>MLK Awards Reception</a:t>
            </a:r>
            <a:endParaRPr>
              <a:solidFill>
                <a:srgbClr val="000000"/>
              </a:solidFill>
            </a:endParaRPr>
          </a:p>
          <a:p>
            <a:pPr marL="0" lvl="0" indent="0" algn="l" rtl="0">
              <a:spcBef>
                <a:spcPts val="0"/>
              </a:spcBef>
              <a:spcAft>
                <a:spcPts val="0"/>
              </a:spcAft>
              <a:buClr>
                <a:srgbClr val="000000"/>
              </a:buClr>
              <a:buFont typeface="Arial"/>
              <a:buNone/>
            </a:pPr>
            <a:r>
              <a:rPr lang="en-US" sz="1200" b="1">
                <a:solidFill>
                  <a:srgbClr val="000000"/>
                </a:solidFill>
              </a:rPr>
              <a:t>PSEG True Diversity Film Series </a:t>
            </a:r>
            <a:endParaRPr sz="1200" b="1">
              <a:solidFill>
                <a:srgbClr val="000000"/>
              </a:solidFill>
            </a:endParaRPr>
          </a:p>
          <a:p>
            <a:pPr marL="0" lvl="0" indent="0" algn="l" rtl="0">
              <a:spcBef>
                <a:spcPts val="0"/>
              </a:spcBef>
              <a:spcAft>
                <a:spcPts val="0"/>
              </a:spcAft>
              <a:buClr>
                <a:srgbClr val="000000"/>
              </a:buClr>
              <a:buFont typeface="Arial"/>
              <a:buNone/>
            </a:pPr>
            <a:r>
              <a:rPr lang="en-US" sz="1200" b="1"/>
              <a:t>Author’s Expo</a:t>
            </a:r>
            <a:endParaRPr sz="1200" b="1"/>
          </a:p>
          <a:p>
            <a:pPr marL="0" lvl="0" indent="0" algn="l" rtl="0">
              <a:spcBef>
                <a:spcPts val="0"/>
              </a:spcBef>
              <a:spcAft>
                <a:spcPts val="0"/>
              </a:spcAft>
              <a:buClr>
                <a:srgbClr val="000000"/>
              </a:buClr>
              <a:buFont typeface="Arial"/>
              <a:buNone/>
            </a:pPr>
            <a:r>
              <a:rPr lang="en-US" sz="1200" b="1"/>
              <a:t>Ailey Dance - Wellness Festival</a:t>
            </a:r>
            <a:endParaRPr sz="1200" b="1"/>
          </a:p>
        </p:txBody>
      </p:sp>
      <p:sp>
        <p:nvSpPr>
          <p:cNvPr id="79" name="Google Shape;79;gd21d15f78b_0_14"/>
          <p:cNvSpPr/>
          <p:nvPr/>
        </p:nvSpPr>
        <p:spPr>
          <a:xfrm>
            <a:off x="4843131" y="2652742"/>
            <a:ext cx="4015200" cy="189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80" name="Google Shape;80;gd21d15f78b_0_14"/>
          <p:cNvSpPr/>
          <p:nvPr/>
        </p:nvSpPr>
        <p:spPr>
          <a:xfrm>
            <a:off x="4815980" y="1344011"/>
            <a:ext cx="4328100"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u="sng">
                <a:solidFill>
                  <a:srgbClr val="000000"/>
                </a:solidFill>
                <a:latin typeface="Arial"/>
                <a:ea typeface="Arial"/>
                <a:cs typeface="Arial"/>
                <a:sym typeface="Arial"/>
              </a:rPr>
              <a:t>SAMPLE OF ANNUAL INSTITUTIONAL EVENTS</a:t>
            </a:r>
            <a:endParaRPr sz="1400" b="1" u="sng">
              <a:solidFill>
                <a:srgbClr val="000000"/>
              </a:solidFill>
              <a:latin typeface="Arial"/>
              <a:ea typeface="Arial"/>
              <a:cs typeface="Arial"/>
              <a:sym typeface="Arial"/>
            </a:endParaRPr>
          </a:p>
        </p:txBody>
      </p:sp>
      <p:pic>
        <p:nvPicPr>
          <p:cNvPr id="81" name="Google Shape;81;gd21d15f78b_0_14" descr="C:\Users\csamuel.NJPAC-AD\Downloads\comm engagement logo (1).jpg"/>
          <p:cNvPicPr preferRelativeResize="0"/>
          <p:nvPr/>
        </p:nvPicPr>
        <p:blipFill rotWithShape="1">
          <a:blip r:embed="rId3">
            <a:alphaModFix/>
          </a:blip>
          <a:srcRect/>
          <a:stretch/>
        </p:blipFill>
        <p:spPr>
          <a:xfrm>
            <a:off x="533400" y="77556"/>
            <a:ext cx="2114549" cy="908398"/>
          </a:xfrm>
          <a:prstGeom prst="rect">
            <a:avLst/>
          </a:prstGeom>
          <a:noFill/>
          <a:ln>
            <a:noFill/>
          </a:ln>
        </p:spPr>
      </p:pic>
      <p:pic>
        <p:nvPicPr>
          <p:cNvPr id="82" name="Google Shape;82;gd21d15f78b_0_14" descr="L:\pub\Community Engagement\Photos\2016 Photos\Fela Panel - 11.9.16\IMG_1396.JPG"/>
          <p:cNvPicPr preferRelativeResize="0"/>
          <p:nvPr/>
        </p:nvPicPr>
        <p:blipFill rotWithShape="1">
          <a:blip r:embed="rId4" cstate="print">
            <a:alphaModFix/>
          </a:blip>
          <a:srcRect t="13473" b="21596"/>
          <a:stretch/>
        </p:blipFill>
        <p:spPr>
          <a:xfrm>
            <a:off x="5243527" y="105466"/>
            <a:ext cx="3216779" cy="1196785"/>
          </a:xfrm>
          <a:prstGeom prst="rect">
            <a:avLst/>
          </a:prstGeom>
          <a:noFill/>
          <a:ln>
            <a:noFill/>
          </a:ln>
        </p:spPr>
      </p:pic>
      <p:sp>
        <p:nvSpPr>
          <p:cNvPr id="83" name="Google Shape;83;gd21d15f78b_0_14"/>
          <p:cNvSpPr/>
          <p:nvPr/>
        </p:nvSpPr>
        <p:spPr>
          <a:xfrm>
            <a:off x="4794225" y="2747099"/>
            <a:ext cx="4113000" cy="303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a:p>
          <a:p>
            <a:pPr marL="0" marR="0" lvl="0" indent="0" algn="l" rtl="0">
              <a:spcBef>
                <a:spcPts val="0"/>
              </a:spcBef>
              <a:spcAft>
                <a:spcPts val="0"/>
              </a:spcAft>
              <a:buNone/>
            </a:pPr>
            <a:endParaRPr b="1"/>
          </a:p>
          <a:p>
            <a:pPr marL="0" marR="0" lvl="0" indent="0" algn="l" rtl="0">
              <a:spcBef>
                <a:spcPts val="0"/>
              </a:spcBef>
              <a:spcAft>
                <a:spcPts val="0"/>
              </a:spcAft>
              <a:buNone/>
            </a:pPr>
            <a:r>
              <a:rPr lang="en-US" sz="1400" b="1">
                <a:solidFill>
                  <a:srgbClr val="000000"/>
                </a:solidFill>
                <a:latin typeface="Arial"/>
                <a:ea typeface="Arial"/>
                <a:cs typeface="Arial"/>
                <a:sym typeface="Arial"/>
              </a:rPr>
              <a:t>Community Engagement Facts:</a:t>
            </a:r>
            <a:endParaRPr/>
          </a:p>
          <a:p>
            <a:pPr marL="457200" marR="0" lvl="0" indent="0" algn="l" rtl="0">
              <a:spcBef>
                <a:spcPts val="0"/>
              </a:spcBef>
              <a:spcAft>
                <a:spcPts val="0"/>
              </a:spcAft>
              <a:buNone/>
            </a:pPr>
            <a:endParaRPr sz="1100"/>
          </a:p>
          <a:p>
            <a:pPr marL="171450" marR="0" lvl="0" indent="-171450" algn="l" rtl="0">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Produces and/or participates in 200 events with attendance exceeding 19,000 annually</a:t>
            </a:r>
            <a:endParaRPr sz="1100">
              <a:solidFill>
                <a:srgbClr val="000000"/>
              </a:solidFill>
              <a:latin typeface="Arial"/>
              <a:ea typeface="Arial"/>
              <a:cs typeface="Arial"/>
              <a:sym typeface="Arial"/>
            </a:endParaRPr>
          </a:p>
          <a:p>
            <a:pPr marL="457200" marR="0" lvl="0" indent="0" algn="l" rtl="0">
              <a:spcBef>
                <a:spcPts val="0"/>
              </a:spcBef>
              <a:spcAft>
                <a:spcPts val="0"/>
              </a:spcAft>
              <a:buNone/>
            </a:pPr>
            <a:endParaRPr sz="1100"/>
          </a:p>
          <a:p>
            <a:pPr marL="171450" marR="0" lvl="0" indent="-171450" algn="l" rtl="0">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Maintains relationship with 1</a:t>
            </a:r>
            <a:r>
              <a:rPr lang="en-US" sz="1100"/>
              <a:t>20</a:t>
            </a:r>
            <a:r>
              <a:rPr lang="en-US" sz="1100">
                <a:solidFill>
                  <a:srgbClr val="000000"/>
                </a:solidFill>
                <a:latin typeface="Arial"/>
                <a:ea typeface="Arial"/>
                <a:cs typeface="Arial"/>
                <a:sym typeface="Arial"/>
              </a:rPr>
              <a:t> Engaged Partners that do 3 of the following: Social Media Promotion; Collateral Distribution; Internal Promotion through their organization; Purchase Tickets; Attend a free event</a:t>
            </a:r>
            <a:endParaRPr sz="1100">
              <a:solidFill>
                <a:srgbClr val="000000"/>
              </a:solidFill>
              <a:latin typeface="Arial"/>
              <a:ea typeface="Arial"/>
              <a:cs typeface="Arial"/>
              <a:sym typeface="Arial"/>
            </a:endParaRPr>
          </a:p>
          <a:p>
            <a:pPr marL="457200" marR="0" lvl="0" indent="0" algn="l" rtl="0">
              <a:spcBef>
                <a:spcPts val="0"/>
              </a:spcBef>
              <a:spcAft>
                <a:spcPts val="0"/>
              </a:spcAft>
              <a:buNone/>
            </a:pPr>
            <a:endParaRPr sz="1100"/>
          </a:p>
          <a:p>
            <a:pPr marL="171450" marR="0" lvl="0" indent="-171450" algn="l" rtl="0">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Distribute a </a:t>
            </a:r>
            <a:r>
              <a:rPr lang="en-US" sz="1100"/>
              <a:t>n</a:t>
            </a:r>
            <a:r>
              <a:rPr lang="en-US" sz="1100">
                <a:solidFill>
                  <a:srgbClr val="000000"/>
                </a:solidFill>
                <a:latin typeface="Arial"/>
                <a:ea typeface="Arial"/>
                <a:cs typeface="Arial"/>
                <a:sym typeface="Arial"/>
              </a:rPr>
              <a:t>ewsletter </a:t>
            </a:r>
            <a:r>
              <a:rPr lang="en-US" sz="1100"/>
              <a:t>e</a:t>
            </a:r>
            <a:r>
              <a:rPr lang="en-US" sz="1100">
                <a:solidFill>
                  <a:srgbClr val="000000"/>
                </a:solidFill>
                <a:latin typeface="Arial"/>
                <a:ea typeface="Arial"/>
                <a:cs typeface="Arial"/>
                <a:sym typeface="Arial"/>
              </a:rPr>
              <a:t>-Blasts to 5,000  recipients annually, celebrating community champions and </a:t>
            </a:r>
            <a:r>
              <a:rPr lang="en-US" sz="1100"/>
              <a:t>highlighting events</a:t>
            </a:r>
            <a:endParaRPr sz="1100">
              <a:solidFill>
                <a:srgbClr val="000000"/>
              </a:solidFill>
              <a:latin typeface="Arial"/>
              <a:ea typeface="Arial"/>
              <a:cs typeface="Arial"/>
              <a:sym typeface="Arial"/>
            </a:endParaRPr>
          </a:p>
          <a:p>
            <a:pPr marL="457200" marR="0" lvl="0" indent="0" algn="l" rtl="0">
              <a:spcBef>
                <a:spcPts val="0"/>
              </a:spcBef>
              <a:spcAft>
                <a:spcPts val="0"/>
              </a:spcAft>
              <a:buNone/>
            </a:pPr>
            <a:endParaRPr sz="1100"/>
          </a:p>
          <a:p>
            <a:pPr marL="171450" marR="0" lvl="0" indent="-171450" algn="l" rtl="0">
              <a:spcBef>
                <a:spcPts val="0"/>
              </a:spcBef>
              <a:spcAft>
                <a:spcPts val="0"/>
              </a:spcAft>
              <a:buClr>
                <a:srgbClr val="000000"/>
              </a:buClr>
              <a:buSzPts val="1100"/>
              <a:buFont typeface="Arial"/>
              <a:buChar char="•"/>
            </a:pPr>
            <a:r>
              <a:rPr lang="en-US" sz="1100"/>
              <a:t>In-person e</a:t>
            </a:r>
            <a:r>
              <a:rPr lang="en-US" sz="1100">
                <a:solidFill>
                  <a:srgbClr val="000000"/>
                </a:solidFill>
                <a:latin typeface="Arial"/>
                <a:ea typeface="Arial"/>
                <a:cs typeface="Arial"/>
                <a:sym typeface="Arial"/>
              </a:rPr>
              <a:t>vents serve Bergen, Essex, Hudson, Union, Monmouth counties and beyond. Virtually, our events serve </a:t>
            </a:r>
            <a:r>
              <a:rPr lang="en-US" sz="1100"/>
              <a:t>nationally</a:t>
            </a:r>
            <a:endParaRPr/>
          </a:p>
          <a:p>
            <a:pPr marL="171450" marR="0" lvl="0" indent="-101600" algn="l" rtl="0">
              <a:spcBef>
                <a:spcPts val="0"/>
              </a:spcBef>
              <a:spcAft>
                <a:spcPts val="0"/>
              </a:spcAft>
              <a:buClr>
                <a:srgbClr val="000000"/>
              </a:buClr>
              <a:buSzPts val="1100"/>
              <a:buFont typeface="Arial"/>
              <a:buNone/>
            </a:pPr>
            <a:endParaRPr sz="1100" b="1">
              <a:solidFill>
                <a:srgbClr val="000000"/>
              </a:solidFill>
              <a:latin typeface="Arial"/>
              <a:ea typeface="Arial"/>
              <a:cs typeface="Arial"/>
              <a:sym typeface="Arial"/>
            </a:endParaRPr>
          </a:p>
        </p:txBody>
      </p:sp>
      <p:pic>
        <p:nvPicPr>
          <p:cNvPr id="84" name="Google Shape;84;gd21d15f78b_0_14"/>
          <p:cNvPicPr preferRelativeResize="0"/>
          <p:nvPr/>
        </p:nvPicPr>
        <p:blipFill rotWithShape="1">
          <a:blip r:embed="rId5" cstate="print">
            <a:alphaModFix/>
          </a:blip>
          <a:srcRect r="20172"/>
          <a:stretch/>
        </p:blipFill>
        <p:spPr>
          <a:xfrm>
            <a:off x="495000" y="3897350"/>
            <a:ext cx="3584050" cy="21371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79e9092736_0_343"/>
          <p:cNvSpPr txBox="1">
            <a:spLocks noGrp="1"/>
          </p:cNvSpPr>
          <p:nvPr>
            <p:ph type="title"/>
          </p:nvPr>
        </p:nvSpPr>
        <p:spPr>
          <a:xfrm>
            <a:off x="282176" y="102450"/>
            <a:ext cx="4635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000"/>
              <a:buFont typeface="Arial"/>
              <a:buNone/>
            </a:pPr>
            <a:r>
              <a:rPr lang="en-US" sz="2600" b="1">
                <a:latin typeface="Montserrat"/>
                <a:ea typeface="Montserrat"/>
                <a:cs typeface="Montserrat"/>
                <a:sym typeface="Montserrat"/>
              </a:rPr>
              <a:t>Advisory Council Events</a:t>
            </a:r>
            <a:endParaRPr sz="2600" b="1">
              <a:solidFill>
                <a:schemeClr val="dk1"/>
              </a:solidFill>
              <a:latin typeface="Montserrat"/>
              <a:ea typeface="Montserrat"/>
              <a:cs typeface="Montserrat"/>
              <a:sym typeface="Montserrat"/>
            </a:endParaRPr>
          </a:p>
        </p:txBody>
      </p:sp>
      <p:pic>
        <p:nvPicPr>
          <p:cNvPr id="90" name="Google Shape;90;g79e9092736_0_343"/>
          <p:cNvPicPr preferRelativeResize="0"/>
          <p:nvPr/>
        </p:nvPicPr>
        <p:blipFill rotWithShape="1">
          <a:blip r:embed="rId3" cstate="print">
            <a:alphaModFix/>
          </a:blip>
          <a:srcRect b="38457"/>
          <a:stretch/>
        </p:blipFill>
        <p:spPr>
          <a:xfrm>
            <a:off x="211475" y="991125"/>
            <a:ext cx="2647547" cy="2027052"/>
          </a:xfrm>
          <a:prstGeom prst="rect">
            <a:avLst/>
          </a:prstGeom>
          <a:noFill/>
          <a:ln>
            <a:noFill/>
          </a:ln>
        </p:spPr>
      </p:pic>
      <p:pic>
        <p:nvPicPr>
          <p:cNvPr id="91" name="Google Shape;91;g79e9092736_0_343"/>
          <p:cNvPicPr preferRelativeResize="0"/>
          <p:nvPr/>
        </p:nvPicPr>
        <p:blipFill rotWithShape="1">
          <a:blip r:embed="rId4" cstate="print">
            <a:alphaModFix/>
          </a:blip>
          <a:srcRect b="43130"/>
          <a:stretch/>
        </p:blipFill>
        <p:spPr>
          <a:xfrm>
            <a:off x="2727025" y="1245450"/>
            <a:ext cx="2817477" cy="1896701"/>
          </a:xfrm>
          <a:prstGeom prst="rect">
            <a:avLst/>
          </a:prstGeom>
          <a:noFill/>
          <a:ln>
            <a:noFill/>
          </a:ln>
        </p:spPr>
      </p:pic>
      <p:pic>
        <p:nvPicPr>
          <p:cNvPr id="92" name="Google Shape;92;g79e9092736_0_343"/>
          <p:cNvPicPr preferRelativeResize="0"/>
          <p:nvPr/>
        </p:nvPicPr>
        <p:blipFill rotWithShape="1">
          <a:blip r:embed="rId5" cstate="print">
            <a:alphaModFix/>
          </a:blip>
          <a:srcRect l="2802" t="58998" r="65203" b="23547"/>
          <a:stretch/>
        </p:blipFill>
        <p:spPr>
          <a:xfrm>
            <a:off x="3222854" y="3138133"/>
            <a:ext cx="975694" cy="581747"/>
          </a:xfrm>
          <a:prstGeom prst="rect">
            <a:avLst/>
          </a:prstGeom>
          <a:noFill/>
          <a:ln>
            <a:noFill/>
          </a:ln>
        </p:spPr>
      </p:pic>
      <p:pic>
        <p:nvPicPr>
          <p:cNvPr id="93" name="Google Shape;93;g79e9092736_0_343"/>
          <p:cNvPicPr preferRelativeResize="0"/>
          <p:nvPr/>
        </p:nvPicPr>
        <p:blipFill rotWithShape="1">
          <a:blip r:embed="rId6" cstate="print">
            <a:alphaModFix/>
          </a:blip>
          <a:srcRect l="3951" t="4380" r="4981" b="42260"/>
          <a:stretch/>
        </p:blipFill>
        <p:spPr>
          <a:xfrm>
            <a:off x="3542754" y="4790457"/>
            <a:ext cx="2058506" cy="1668921"/>
          </a:xfrm>
          <a:prstGeom prst="rect">
            <a:avLst/>
          </a:prstGeom>
          <a:noFill/>
          <a:ln>
            <a:noFill/>
          </a:ln>
        </p:spPr>
      </p:pic>
      <p:pic>
        <p:nvPicPr>
          <p:cNvPr id="94" name="Google Shape;94;g79e9092736_0_343"/>
          <p:cNvPicPr preferRelativeResize="0"/>
          <p:nvPr/>
        </p:nvPicPr>
        <p:blipFill rotWithShape="1">
          <a:blip r:embed="rId7" cstate="print">
            <a:alphaModFix/>
          </a:blip>
          <a:srcRect/>
          <a:stretch/>
        </p:blipFill>
        <p:spPr>
          <a:xfrm>
            <a:off x="366291" y="3162699"/>
            <a:ext cx="2856571" cy="1545129"/>
          </a:xfrm>
          <a:prstGeom prst="rect">
            <a:avLst/>
          </a:prstGeom>
          <a:noFill/>
          <a:ln>
            <a:noFill/>
          </a:ln>
        </p:spPr>
      </p:pic>
      <p:pic>
        <p:nvPicPr>
          <p:cNvPr id="95" name="Google Shape;95;g79e9092736_0_343"/>
          <p:cNvPicPr preferRelativeResize="0"/>
          <p:nvPr/>
        </p:nvPicPr>
        <p:blipFill rotWithShape="1">
          <a:blip r:embed="rId8">
            <a:alphaModFix/>
          </a:blip>
          <a:srcRect l="2138" r="2413" b="63574"/>
          <a:stretch/>
        </p:blipFill>
        <p:spPr>
          <a:xfrm>
            <a:off x="3222862" y="3693746"/>
            <a:ext cx="2260443" cy="1158604"/>
          </a:xfrm>
          <a:prstGeom prst="rect">
            <a:avLst/>
          </a:prstGeom>
          <a:noFill/>
          <a:ln>
            <a:noFill/>
          </a:ln>
        </p:spPr>
      </p:pic>
      <p:pic>
        <p:nvPicPr>
          <p:cNvPr id="96" name="Google Shape;96;g79e9092736_0_343"/>
          <p:cNvPicPr preferRelativeResize="0"/>
          <p:nvPr/>
        </p:nvPicPr>
        <p:blipFill rotWithShape="1">
          <a:blip r:embed="rId9">
            <a:alphaModFix/>
          </a:blip>
          <a:srcRect/>
          <a:stretch/>
        </p:blipFill>
        <p:spPr>
          <a:xfrm>
            <a:off x="366302" y="4852355"/>
            <a:ext cx="2980290" cy="1545125"/>
          </a:xfrm>
          <a:prstGeom prst="rect">
            <a:avLst/>
          </a:prstGeom>
          <a:noFill/>
          <a:ln>
            <a:noFill/>
          </a:ln>
        </p:spPr>
      </p:pic>
      <p:sp>
        <p:nvSpPr>
          <p:cNvPr id="97" name="Google Shape;97;g79e9092736_0_343"/>
          <p:cNvSpPr txBox="1">
            <a:spLocks noGrp="1"/>
          </p:cNvSpPr>
          <p:nvPr>
            <p:ph type="title"/>
          </p:nvPr>
        </p:nvSpPr>
        <p:spPr>
          <a:xfrm>
            <a:off x="5682125" y="688450"/>
            <a:ext cx="3246300" cy="5444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000"/>
              <a:buFont typeface="Arial"/>
              <a:buNone/>
            </a:pPr>
            <a:r>
              <a:rPr lang="en-US" sz="1600" b="1" u="sng">
                <a:latin typeface="Montserrat"/>
                <a:ea typeface="Montserrat"/>
                <a:cs typeface="Montserrat"/>
                <a:sym typeface="Montserrat"/>
              </a:rPr>
              <a:t>Dance</a:t>
            </a:r>
            <a:endParaRPr sz="1600" b="1" u="sng">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4000"/>
              <a:buFont typeface="Arial"/>
              <a:buNone/>
            </a:pPr>
            <a:r>
              <a:rPr lang="en-US" sz="1600">
                <a:latin typeface="Montserrat"/>
                <a:ea typeface="Montserrat"/>
                <a:cs typeface="Montserrat"/>
                <a:sym typeface="Montserrat"/>
              </a:rPr>
              <a:t>Dance in Our Community</a:t>
            </a:r>
            <a:endParaRPr sz="1600">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4000"/>
              <a:buFont typeface="Arial"/>
              <a:buNone/>
            </a:pPr>
            <a:endParaRPr sz="1600" b="1">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4000"/>
              <a:buFont typeface="Arial"/>
              <a:buNone/>
            </a:pPr>
            <a:r>
              <a:rPr lang="en-US" sz="1600" b="1" u="sng">
                <a:latin typeface="Montserrat"/>
                <a:ea typeface="Montserrat"/>
                <a:cs typeface="Montserrat"/>
                <a:sym typeface="Montserrat"/>
              </a:rPr>
              <a:t>Elders</a:t>
            </a:r>
            <a:endParaRPr sz="1600" b="1" u="sng">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4000"/>
              <a:buFont typeface="Arial"/>
              <a:buNone/>
            </a:pPr>
            <a:r>
              <a:rPr lang="en-US" sz="1600">
                <a:latin typeface="Montserrat"/>
                <a:ea typeface="Montserrat"/>
                <a:cs typeface="Montserrat"/>
                <a:sym typeface="Montserrat"/>
              </a:rPr>
              <a:t>Pearls of Wisdom</a:t>
            </a:r>
            <a:endParaRPr sz="1600">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4000"/>
              <a:buFont typeface="Arial"/>
              <a:buNone/>
            </a:pPr>
            <a:r>
              <a:rPr lang="en-US" sz="1600">
                <a:latin typeface="Montserrat"/>
                <a:ea typeface="Montserrat"/>
                <a:cs typeface="Montserrat"/>
                <a:sym typeface="Montserrat"/>
              </a:rPr>
              <a:t>Elder’s Stories</a:t>
            </a:r>
            <a:endParaRPr sz="1600">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4000"/>
              <a:buFont typeface="Arial"/>
              <a:buNone/>
            </a:pPr>
            <a:r>
              <a:rPr lang="en-US" sz="1600">
                <a:latin typeface="Montserrat"/>
                <a:ea typeface="Montserrat"/>
                <a:cs typeface="Montserrat"/>
                <a:sym typeface="Montserrat"/>
              </a:rPr>
              <a:t>Tribute to the Elders</a:t>
            </a:r>
            <a:endParaRPr sz="1600">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4000"/>
              <a:buFont typeface="Arial"/>
              <a:buNone/>
            </a:pPr>
            <a:endParaRPr sz="1600" b="1">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4000"/>
              <a:buFont typeface="Arial"/>
              <a:buNone/>
            </a:pPr>
            <a:r>
              <a:rPr lang="en-US" sz="1600" b="1" u="sng">
                <a:latin typeface="Montserrat"/>
                <a:ea typeface="Montserrat"/>
                <a:cs typeface="Montserrat"/>
                <a:sym typeface="Montserrat"/>
              </a:rPr>
              <a:t>Faith Based</a:t>
            </a:r>
            <a:endParaRPr sz="1600" b="1" u="sng">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4000"/>
              <a:buFont typeface="Arial"/>
              <a:buNone/>
            </a:pPr>
            <a:r>
              <a:rPr lang="en-US" sz="1600">
                <a:latin typeface="Montserrat"/>
                <a:ea typeface="Montserrat"/>
                <a:cs typeface="Montserrat"/>
                <a:sym typeface="Montserrat"/>
              </a:rPr>
              <a:t>Beyond Gospel Music</a:t>
            </a:r>
            <a:endParaRPr sz="1600">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4000"/>
              <a:buFont typeface="Arial"/>
              <a:buNone/>
            </a:pPr>
            <a:endParaRPr sz="1600" b="1">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4000"/>
              <a:buFont typeface="Arial"/>
              <a:buNone/>
            </a:pPr>
            <a:endParaRPr sz="1600" b="1">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4000"/>
              <a:buFont typeface="Arial"/>
              <a:buNone/>
            </a:pPr>
            <a:r>
              <a:rPr lang="en-US" sz="1600" b="1" u="sng">
                <a:latin typeface="Montserrat"/>
                <a:ea typeface="Montserrat"/>
                <a:cs typeface="Montserrat"/>
                <a:sym typeface="Montserrat"/>
              </a:rPr>
              <a:t>Jazz</a:t>
            </a:r>
            <a:endParaRPr sz="1600" b="1" u="sng">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4000"/>
              <a:buFont typeface="Arial"/>
              <a:buNone/>
            </a:pPr>
            <a:r>
              <a:rPr lang="en-US" sz="1600">
                <a:latin typeface="Montserrat"/>
                <a:ea typeface="Montserrat"/>
                <a:cs typeface="Montserrat"/>
                <a:sym typeface="Montserrat"/>
              </a:rPr>
              <a:t>Jazz Jams at Clement’s Place</a:t>
            </a:r>
            <a:endParaRPr sz="1600">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4000"/>
              <a:buFont typeface="Arial"/>
              <a:buNone/>
            </a:pPr>
            <a:endParaRPr sz="1600" b="1">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4000"/>
              <a:buFont typeface="Arial"/>
              <a:buNone/>
            </a:pPr>
            <a:r>
              <a:rPr lang="en-US" sz="1600" b="1" u="sng">
                <a:latin typeface="Montserrat"/>
                <a:ea typeface="Montserrat"/>
                <a:cs typeface="Montserrat"/>
                <a:sym typeface="Montserrat"/>
              </a:rPr>
              <a:t>Latino</a:t>
            </a:r>
            <a:endParaRPr sz="1600" b="1" u="sng">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4000"/>
              <a:buFont typeface="Arial"/>
              <a:buNone/>
            </a:pPr>
            <a:r>
              <a:rPr lang="en-US" sz="1600">
                <a:latin typeface="Montserrat"/>
                <a:ea typeface="Montserrat"/>
                <a:cs typeface="Montserrat"/>
                <a:sym typeface="Montserrat"/>
              </a:rPr>
              <a:t>Hispanic Youth Showcase, Jazz, Dance &amp; Tabling</a:t>
            </a:r>
            <a:endParaRPr sz="1600">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4000"/>
              <a:buFont typeface="Arial"/>
              <a:buNone/>
            </a:pPr>
            <a:endParaRPr sz="1600" b="1">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4000"/>
              <a:buFont typeface="Arial"/>
              <a:buNone/>
            </a:pPr>
            <a:r>
              <a:rPr lang="en-US" sz="1600" b="1" u="sng">
                <a:latin typeface="Montserrat"/>
                <a:ea typeface="Montserrat"/>
                <a:cs typeface="Montserrat"/>
                <a:sym typeface="Montserrat"/>
              </a:rPr>
              <a:t>LGBTQ</a:t>
            </a:r>
            <a:endParaRPr sz="1600" b="1" u="sng">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4000"/>
              <a:buFont typeface="Arial"/>
              <a:buNone/>
            </a:pPr>
            <a:r>
              <a:rPr lang="en-US" sz="1600">
                <a:latin typeface="Montserrat"/>
                <a:ea typeface="Montserrat"/>
                <a:cs typeface="Montserrat"/>
                <a:sym typeface="Montserrat"/>
              </a:rPr>
              <a:t>Free Form at Nico</a:t>
            </a:r>
            <a:endParaRPr sz="2100">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4000"/>
              <a:buFont typeface="Arial"/>
              <a:buNone/>
            </a:pPr>
            <a:endParaRPr sz="2100" b="1">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txBox="1">
            <a:spLocks noGrp="1"/>
          </p:cNvSpPr>
          <p:nvPr>
            <p:ph type="title"/>
          </p:nvPr>
        </p:nvSpPr>
        <p:spPr>
          <a:xfrm>
            <a:off x="789496" y="349124"/>
            <a:ext cx="7620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500"/>
              <a:buFont typeface="Arial"/>
              <a:buNone/>
            </a:pPr>
            <a:r>
              <a:rPr lang="en-US" sz="3000" b="1">
                <a:solidFill>
                  <a:schemeClr val="dk1"/>
                </a:solidFill>
                <a:latin typeface="Montserrat"/>
                <a:ea typeface="Montserrat"/>
                <a:cs typeface="Montserrat"/>
                <a:sym typeface="Montserrat"/>
              </a:rPr>
              <a:t>Jazz at Ahavas Sholom, March 25th</a:t>
            </a:r>
            <a:endParaRPr sz="3000" b="1">
              <a:solidFill>
                <a:schemeClr val="dk1"/>
              </a:solidFill>
              <a:latin typeface="Montserrat"/>
              <a:ea typeface="Montserrat"/>
              <a:cs typeface="Montserrat"/>
              <a:sym typeface="Montserrat"/>
            </a:endParaRPr>
          </a:p>
        </p:txBody>
      </p:sp>
      <p:pic>
        <p:nvPicPr>
          <p:cNvPr id="161" name="Google Shape;161;p7"/>
          <p:cNvPicPr preferRelativeResize="0"/>
          <p:nvPr/>
        </p:nvPicPr>
        <p:blipFill rotWithShape="1">
          <a:blip r:embed="rId3">
            <a:alphaModFix/>
          </a:blip>
          <a:srcRect/>
          <a:stretch/>
        </p:blipFill>
        <p:spPr>
          <a:xfrm>
            <a:off x="11174366" y="3175636"/>
            <a:ext cx="2277642" cy="1517835"/>
          </a:xfrm>
          <a:prstGeom prst="rect">
            <a:avLst/>
          </a:prstGeom>
          <a:noFill/>
          <a:ln>
            <a:noFill/>
          </a:ln>
        </p:spPr>
      </p:pic>
      <p:pic>
        <p:nvPicPr>
          <p:cNvPr id="162" name="Google Shape;162;p7"/>
          <p:cNvPicPr preferRelativeResize="0"/>
          <p:nvPr/>
        </p:nvPicPr>
        <p:blipFill rotWithShape="1">
          <a:blip r:embed="rId4">
            <a:alphaModFix/>
          </a:blip>
          <a:srcRect b="33858"/>
          <a:stretch/>
        </p:blipFill>
        <p:spPr>
          <a:xfrm>
            <a:off x="16002000" y="1238104"/>
            <a:ext cx="3001195" cy="1322841"/>
          </a:xfrm>
          <a:prstGeom prst="rect">
            <a:avLst/>
          </a:prstGeom>
          <a:noFill/>
          <a:ln>
            <a:noFill/>
          </a:ln>
        </p:spPr>
      </p:pic>
      <p:pic>
        <p:nvPicPr>
          <p:cNvPr id="163" name="Google Shape;163;p7"/>
          <p:cNvPicPr preferRelativeResize="0"/>
          <p:nvPr/>
        </p:nvPicPr>
        <p:blipFill rotWithShape="1">
          <a:blip r:embed="rId5">
            <a:alphaModFix/>
          </a:blip>
          <a:srcRect/>
          <a:stretch/>
        </p:blipFill>
        <p:spPr>
          <a:xfrm>
            <a:off x="13599194" y="-925563"/>
            <a:ext cx="3124199" cy="2081986"/>
          </a:xfrm>
          <a:prstGeom prst="rect">
            <a:avLst/>
          </a:prstGeom>
          <a:noFill/>
          <a:ln>
            <a:noFill/>
          </a:ln>
        </p:spPr>
      </p:pic>
      <p:pic>
        <p:nvPicPr>
          <p:cNvPr id="164" name="Google Shape;164;p7"/>
          <p:cNvPicPr preferRelativeResize="0"/>
          <p:nvPr/>
        </p:nvPicPr>
        <p:blipFill rotWithShape="1">
          <a:blip r:embed="rId6">
            <a:alphaModFix/>
          </a:blip>
          <a:srcRect l="24390"/>
          <a:stretch/>
        </p:blipFill>
        <p:spPr>
          <a:xfrm>
            <a:off x="11141298" y="-925564"/>
            <a:ext cx="2362200" cy="2081986"/>
          </a:xfrm>
          <a:prstGeom prst="rect">
            <a:avLst/>
          </a:prstGeom>
          <a:noFill/>
          <a:ln>
            <a:noFill/>
          </a:ln>
        </p:spPr>
      </p:pic>
      <p:pic>
        <p:nvPicPr>
          <p:cNvPr id="165" name="Google Shape;165;p7"/>
          <p:cNvPicPr preferRelativeResize="0"/>
          <p:nvPr/>
        </p:nvPicPr>
        <p:blipFill rotWithShape="1">
          <a:blip r:embed="rId7">
            <a:alphaModFix/>
          </a:blip>
          <a:srcRect/>
          <a:stretch/>
        </p:blipFill>
        <p:spPr>
          <a:xfrm>
            <a:off x="11141298" y="1206845"/>
            <a:ext cx="2819400" cy="1878866"/>
          </a:xfrm>
          <a:prstGeom prst="rect">
            <a:avLst/>
          </a:prstGeom>
          <a:noFill/>
          <a:ln>
            <a:noFill/>
          </a:ln>
        </p:spPr>
      </p:pic>
      <p:pic>
        <p:nvPicPr>
          <p:cNvPr id="166" name="Google Shape;166;p7"/>
          <p:cNvPicPr preferRelativeResize="0"/>
          <p:nvPr/>
        </p:nvPicPr>
        <p:blipFill rotWithShape="1">
          <a:blip r:embed="rId8" cstate="print">
            <a:alphaModFix/>
          </a:blip>
          <a:srcRect/>
          <a:stretch/>
        </p:blipFill>
        <p:spPr>
          <a:xfrm>
            <a:off x="16002000" y="2654124"/>
            <a:ext cx="3030704" cy="2019681"/>
          </a:xfrm>
          <a:prstGeom prst="rect">
            <a:avLst/>
          </a:prstGeom>
          <a:noFill/>
          <a:ln>
            <a:noFill/>
          </a:ln>
        </p:spPr>
      </p:pic>
      <p:pic>
        <p:nvPicPr>
          <p:cNvPr id="167" name="Google Shape;167;p7"/>
          <p:cNvPicPr preferRelativeResize="0"/>
          <p:nvPr/>
        </p:nvPicPr>
        <p:blipFill rotWithShape="1">
          <a:blip r:embed="rId9">
            <a:alphaModFix/>
          </a:blip>
          <a:srcRect l="10411" t="-592" r="21351" b="592"/>
          <a:stretch/>
        </p:blipFill>
        <p:spPr>
          <a:xfrm>
            <a:off x="16823498" y="-951443"/>
            <a:ext cx="2158399" cy="2107865"/>
          </a:xfrm>
          <a:prstGeom prst="rect">
            <a:avLst/>
          </a:prstGeom>
          <a:noFill/>
          <a:ln>
            <a:noFill/>
          </a:ln>
        </p:spPr>
      </p:pic>
      <p:pic>
        <p:nvPicPr>
          <p:cNvPr id="168" name="Google Shape;168;p7"/>
          <p:cNvPicPr preferRelativeResize="0"/>
          <p:nvPr/>
        </p:nvPicPr>
        <p:blipFill rotWithShape="1">
          <a:blip r:embed="rId10" cstate="print">
            <a:alphaModFix/>
          </a:blip>
          <a:srcRect l="18269" r="23423" b="11078"/>
          <a:stretch/>
        </p:blipFill>
        <p:spPr>
          <a:xfrm>
            <a:off x="14050430" y="1225536"/>
            <a:ext cx="1848604" cy="1878866"/>
          </a:xfrm>
          <a:prstGeom prst="rect">
            <a:avLst/>
          </a:prstGeom>
          <a:noFill/>
          <a:ln>
            <a:noFill/>
          </a:ln>
        </p:spPr>
      </p:pic>
      <p:pic>
        <p:nvPicPr>
          <p:cNvPr id="169" name="Google Shape;169;p7"/>
          <p:cNvPicPr preferRelativeResize="0"/>
          <p:nvPr/>
        </p:nvPicPr>
        <p:blipFill rotWithShape="1">
          <a:blip r:embed="rId11">
            <a:alphaModFix/>
          </a:blip>
          <a:srcRect/>
          <a:stretch/>
        </p:blipFill>
        <p:spPr>
          <a:xfrm>
            <a:off x="13503498" y="3175635"/>
            <a:ext cx="2434679" cy="1498169"/>
          </a:xfrm>
          <a:prstGeom prst="rect">
            <a:avLst/>
          </a:prstGeom>
          <a:noFill/>
          <a:ln>
            <a:noFill/>
          </a:ln>
        </p:spPr>
      </p:pic>
      <p:pic>
        <p:nvPicPr>
          <p:cNvPr id="170" name="Google Shape;170;p7"/>
          <p:cNvPicPr preferRelativeResize="0"/>
          <p:nvPr/>
        </p:nvPicPr>
        <p:blipFill rotWithShape="1">
          <a:blip r:embed="rId12" cstate="print">
            <a:alphaModFix/>
          </a:blip>
          <a:srcRect t="15244" b="45534"/>
          <a:stretch/>
        </p:blipFill>
        <p:spPr>
          <a:xfrm>
            <a:off x="195663" y="5565700"/>
            <a:ext cx="2819399" cy="735100"/>
          </a:xfrm>
          <a:prstGeom prst="rect">
            <a:avLst/>
          </a:prstGeom>
          <a:noFill/>
          <a:ln>
            <a:noFill/>
          </a:ln>
        </p:spPr>
      </p:pic>
      <p:pic>
        <p:nvPicPr>
          <p:cNvPr id="171" name="Google Shape;171;p7"/>
          <p:cNvPicPr preferRelativeResize="0"/>
          <p:nvPr/>
        </p:nvPicPr>
        <p:blipFill rotWithShape="1">
          <a:blip r:embed="rId13">
            <a:alphaModFix/>
          </a:blip>
          <a:srcRect b="7181"/>
          <a:stretch/>
        </p:blipFill>
        <p:spPr>
          <a:xfrm>
            <a:off x="-5328672" y="5070280"/>
            <a:ext cx="1813532" cy="1119988"/>
          </a:xfrm>
          <a:prstGeom prst="rect">
            <a:avLst/>
          </a:prstGeom>
          <a:noFill/>
          <a:ln>
            <a:noFill/>
          </a:ln>
        </p:spPr>
      </p:pic>
      <p:pic>
        <p:nvPicPr>
          <p:cNvPr id="172" name="Google Shape;172;p7"/>
          <p:cNvPicPr preferRelativeResize="0"/>
          <p:nvPr/>
        </p:nvPicPr>
        <p:blipFill rotWithShape="1">
          <a:blip r:embed="rId14" cstate="print">
            <a:alphaModFix/>
          </a:blip>
          <a:srcRect l="14940" t="10151" b="21961"/>
          <a:stretch/>
        </p:blipFill>
        <p:spPr>
          <a:xfrm>
            <a:off x="-8027637" y="3150996"/>
            <a:ext cx="1635251" cy="868365"/>
          </a:xfrm>
          <a:prstGeom prst="rect">
            <a:avLst/>
          </a:prstGeom>
          <a:noFill/>
          <a:ln>
            <a:noFill/>
          </a:ln>
        </p:spPr>
      </p:pic>
      <p:pic>
        <p:nvPicPr>
          <p:cNvPr id="173" name="Google Shape;173;p7"/>
          <p:cNvPicPr preferRelativeResize="0"/>
          <p:nvPr/>
        </p:nvPicPr>
        <p:blipFill rotWithShape="1">
          <a:blip r:embed="rId15">
            <a:alphaModFix/>
          </a:blip>
          <a:srcRect b="7397"/>
          <a:stretch/>
        </p:blipFill>
        <p:spPr>
          <a:xfrm>
            <a:off x="-8024685" y="4101356"/>
            <a:ext cx="2600850" cy="1602471"/>
          </a:xfrm>
          <a:prstGeom prst="rect">
            <a:avLst/>
          </a:prstGeom>
          <a:noFill/>
          <a:ln>
            <a:noFill/>
          </a:ln>
        </p:spPr>
      </p:pic>
      <p:pic>
        <p:nvPicPr>
          <p:cNvPr id="174" name="Google Shape;174;p7"/>
          <p:cNvPicPr preferRelativeResize="0"/>
          <p:nvPr/>
        </p:nvPicPr>
        <p:blipFill rotWithShape="1">
          <a:blip r:embed="rId16" cstate="print">
            <a:alphaModFix/>
          </a:blip>
          <a:srcRect l="18079" t="3269" b="22748"/>
          <a:stretch/>
        </p:blipFill>
        <p:spPr>
          <a:xfrm>
            <a:off x="7040188" y="5128651"/>
            <a:ext cx="1902200" cy="1143001"/>
          </a:xfrm>
          <a:prstGeom prst="rect">
            <a:avLst/>
          </a:prstGeom>
          <a:noFill/>
          <a:ln>
            <a:noFill/>
          </a:ln>
        </p:spPr>
      </p:pic>
      <p:pic>
        <p:nvPicPr>
          <p:cNvPr id="175" name="Google Shape;175;p7"/>
          <p:cNvPicPr preferRelativeResize="0"/>
          <p:nvPr/>
        </p:nvPicPr>
        <p:blipFill rotWithShape="1">
          <a:blip r:embed="rId17">
            <a:alphaModFix/>
          </a:blip>
          <a:srcRect t="18477" b="28971"/>
          <a:stretch/>
        </p:blipFill>
        <p:spPr>
          <a:xfrm>
            <a:off x="-3477705" y="5070280"/>
            <a:ext cx="1647383" cy="1119988"/>
          </a:xfrm>
          <a:prstGeom prst="rect">
            <a:avLst/>
          </a:prstGeom>
          <a:noFill/>
          <a:ln>
            <a:noFill/>
          </a:ln>
        </p:spPr>
      </p:pic>
      <p:pic>
        <p:nvPicPr>
          <p:cNvPr id="176" name="Google Shape;176;p7"/>
          <p:cNvPicPr preferRelativeResize="0"/>
          <p:nvPr/>
        </p:nvPicPr>
        <p:blipFill rotWithShape="1">
          <a:blip r:embed="rId18">
            <a:alphaModFix/>
          </a:blip>
          <a:srcRect b="6027"/>
          <a:stretch/>
        </p:blipFill>
        <p:spPr>
          <a:xfrm>
            <a:off x="-3732536" y="821661"/>
            <a:ext cx="1902215" cy="2686615"/>
          </a:xfrm>
          <a:prstGeom prst="rect">
            <a:avLst/>
          </a:prstGeom>
          <a:noFill/>
          <a:ln>
            <a:noFill/>
          </a:ln>
        </p:spPr>
      </p:pic>
      <p:pic>
        <p:nvPicPr>
          <p:cNvPr id="177" name="Google Shape;177;p7"/>
          <p:cNvPicPr preferRelativeResize="0"/>
          <p:nvPr/>
        </p:nvPicPr>
        <p:blipFill rotWithShape="1">
          <a:blip r:embed="rId19">
            <a:alphaModFix/>
          </a:blip>
          <a:srcRect b="6975"/>
          <a:stretch/>
        </p:blipFill>
        <p:spPr>
          <a:xfrm>
            <a:off x="-5348859" y="2794487"/>
            <a:ext cx="1567216" cy="2191147"/>
          </a:xfrm>
          <a:prstGeom prst="rect">
            <a:avLst/>
          </a:prstGeom>
          <a:noFill/>
          <a:ln>
            <a:noFill/>
          </a:ln>
        </p:spPr>
      </p:pic>
      <p:pic>
        <p:nvPicPr>
          <p:cNvPr id="178" name="Google Shape;178;p7"/>
          <p:cNvPicPr preferRelativeResize="0"/>
          <p:nvPr/>
        </p:nvPicPr>
        <p:blipFill rotWithShape="1">
          <a:blip r:embed="rId20" cstate="print">
            <a:alphaModFix/>
          </a:blip>
          <a:srcRect/>
          <a:stretch/>
        </p:blipFill>
        <p:spPr>
          <a:xfrm>
            <a:off x="-3048000" y="4114190"/>
            <a:ext cx="1985077" cy="2983523"/>
          </a:xfrm>
          <a:prstGeom prst="rect">
            <a:avLst/>
          </a:prstGeom>
          <a:noFill/>
          <a:ln>
            <a:noFill/>
          </a:ln>
        </p:spPr>
      </p:pic>
      <p:pic>
        <p:nvPicPr>
          <p:cNvPr id="179" name="Google Shape;179;p7"/>
          <p:cNvPicPr preferRelativeResize="0"/>
          <p:nvPr/>
        </p:nvPicPr>
        <p:blipFill rotWithShape="1">
          <a:blip r:embed="rId21">
            <a:alphaModFix/>
          </a:blip>
          <a:srcRect b="5265"/>
          <a:stretch/>
        </p:blipFill>
        <p:spPr>
          <a:xfrm>
            <a:off x="12498143" y="5630274"/>
            <a:ext cx="2010710" cy="2862953"/>
          </a:xfrm>
          <a:prstGeom prst="rect">
            <a:avLst/>
          </a:prstGeom>
          <a:noFill/>
          <a:ln>
            <a:noFill/>
          </a:ln>
        </p:spPr>
      </p:pic>
      <p:pic>
        <p:nvPicPr>
          <p:cNvPr id="180" name="Google Shape;180;p7"/>
          <p:cNvPicPr preferRelativeResize="0"/>
          <p:nvPr/>
        </p:nvPicPr>
        <p:blipFill rotWithShape="1">
          <a:blip r:embed="rId22">
            <a:alphaModFix/>
          </a:blip>
          <a:srcRect b="8349"/>
          <a:stretch/>
        </p:blipFill>
        <p:spPr>
          <a:xfrm>
            <a:off x="-6323360" y="2780281"/>
            <a:ext cx="899525" cy="1239080"/>
          </a:xfrm>
          <a:prstGeom prst="rect">
            <a:avLst/>
          </a:prstGeom>
          <a:noFill/>
          <a:ln>
            <a:noFill/>
          </a:ln>
        </p:spPr>
      </p:pic>
      <p:pic>
        <p:nvPicPr>
          <p:cNvPr id="181" name="Google Shape;181;p7" descr="C:\Users\NBailey\Downloads\MLK Ahavas Sholom\Jazz at Ahavas Sholom Jan 12 2020 - Donell Woodson Photography (21).jpg"/>
          <p:cNvPicPr preferRelativeResize="0"/>
          <p:nvPr/>
        </p:nvPicPr>
        <p:blipFill rotWithShape="1">
          <a:blip r:embed="rId23" cstate="print">
            <a:alphaModFix/>
          </a:blip>
          <a:srcRect/>
          <a:stretch/>
        </p:blipFill>
        <p:spPr>
          <a:xfrm>
            <a:off x="7017863" y="3759400"/>
            <a:ext cx="1902201" cy="1268533"/>
          </a:xfrm>
          <a:prstGeom prst="rect">
            <a:avLst/>
          </a:prstGeom>
          <a:noFill/>
          <a:ln>
            <a:noFill/>
          </a:ln>
        </p:spPr>
      </p:pic>
      <p:pic>
        <p:nvPicPr>
          <p:cNvPr id="182" name="Google Shape;182;p7" descr="C:\Users\NBailey\Downloads\MLK Ahavas Sholom\Jazz at Ahavas Sholom Jan 12 2020 - Donell Woodson Photography (51).jpg"/>
          <p:cNvPicPr preferRelativeResize="0"/>
          <p:nvPr/>
        </p:nvPicPr>
        <p:blipFill rotWithShape="1">
          <a:blip r:embed="rId24">
            <a:alphaModFix/>
          </a:blip>
          <a:srcRect/>
          <a:stretch/>
        </p:blipFill>
        <p:spPr>
          <a:xfrm>
            <a:off x="195671" y="1492103"/>
            <a:ext cx="2849609" cy="1900371"/>
          </a:xfrm>
          <a:prstGeom prst="rect">
            <a:avLst/>
          </a:prstGeom>
          <a:noFill/>
          <a:ln>
            <a:noFill/>
          </a:ln>
        </p:spPr>
      </p:pic>
      <p:pic>
        <p:nvPicPr>
          <p:cNvPr id="183" name="Google Shape;183;p7" descr="C:\Users\NBailey\Downloads\MLK Ahavas Sholom\Jazz at Ahavas Sholom Jan 12 2020 - Donell Woodson Photography (85).jpg"/>
          <p:cNvPicPr preferRelativeResize="0"/>
          <p:nvPr/>
        </p:nvPicPr>
        <p:blipFill rotWithShape="1">
          <a:blip r:embed="rId25">
            <a:alphaModFix/>
          </a:blip>
          <a:srcRect/>
          <a:stretch/>
        </p:blipFill>
        <p:spPr>
          <a:xfrm>
            <a:off x="195670" y="3528907"/>
            <a:ext cx="2849609" cy="1900371"/>
          </a:xfrm>
          <a:prstGeom prst="rect">
            <a:avLst/>
          </a:prstGeom>
          <a:noFill/>
          <a:ln>
            <a:noFill/>
          </a:ln>
        </p:spPr>
      </p:pic>
      <p:pic>
        <p:nvPicPr>
          <p:cNvPr id="184" name="Google Shape;184;p7" descr="C:\Users\NBailey\Downloads\MLK Ahavas Sholom\Jazz at Ahavas Sholom Jan 12 2020 - Donell Woodson Photography (105).jpg"/>
          <p:cNvPicPr preferRelativeResize="0"/>
          <p:nvPr/>
        </p:nvPicPr>
        <p:blipFill rotWithShape="1">
          <a:blip r:embed="rId26" cstate="print">
            <a:alphaModFix/>
          </a:blip>
          <a:srcRect/>
          <a:stretch/>
        </p:blipFill>
        <p:spPr>
          <a:xfrm>
            <a:off x="3151688" y="1492103"/>
            <a:ext cx="3249007" cy="2166725"/>
          </a:xfrm>
          <a:prstGeom prst="rect">
            <a:avLst/>
          </a:prstGeom>
          <a:noFill/>
          <a:ln>
            <a:noFill/>
          </a:ln>
        </p:spPr>
      </p:pic>
      <p:pic>
        <p:nvPicPr>
          <p:cNvPr id="185" name="Google Shape;185;p7" descr="C:\Users\NBailey\Downloads\Ahavas\Jazz at Ahavas Sholom Jan 12 2020 - Donell Woodson Photography (75).jpg"/>
          <p:cNvPicPr preferRelativeResize="0"/>
          <p:nvPr/>
        </p:nvPicPr>
        <p:blipFill rotWithShape="1">
          <a:blip r:embed="rId27">
            <a:alphaModFix/>
          </a:blip>
          <a:srcRect/>
          <a:stretch/>
        </p:blipFill>
        <p:spPr>
          <a:xfrm>
            <a:off x="3151263" y="3773001"/>
            <a:ext cx="3793700" cy="2529963"/>
          </a:xfrm>
          <a:prstGeom prst="rect">
            <a:avLst/>
          </a:prstGeom>
          <a:noFill/>
          <a:ln>
            <a:noFill/>
          </a:ln>
        </p:spPr>
      </p:pic>
      <p:pic>
        <p:nvPicPr>
          <p:cNvPr id="186" name="Google Shape;186;p7" descr="C:\Users\NBailey\Downloads\Ahavas\Jazz at Ahavas Sholom Jan 12 2020 - Donell Woodson Photography (87).jpg"/>
          <p:cNvPicPr preferRelativeResize="0"/>
          <p:nvPr/>
        </p:nvPicPr>
        <p:blipFill rotWithShape="1">
          <a:blip r:embed="rId28" cstate="print">
            <a:alphaModFix/>
          </a:blip>
          <a:srcRect l="17821" r="6503"/>
          <a:stretch/>
        </p:blipFill>
        <p:spPr>
          <a:xfrm>
            <a:off x="6489830" y="1492103"/>
            <a:ext cx="2458514" cy="216656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8"/>
          <p:cNvSpPr txBox="1"/>
          <p:nvPr/>
        </p:nvSpPr>
        <p:spPr>
          <a:xfrm>
            <a:off x="304800" y="381000"/>
            <a:ext cx="8424900" cy="1209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500"/>
              <a:buFont typeface="Arial"/>
              <a:buNone/>
            </a:pPr>
            <a:r>
              <a:rPr lang="en-US" sz="3200" b="1" i="0" u="none" strike="noStrike" cap="none">
                <a:solidFill>
                  <a:schemeClr val="dk1"/>
                </a:solidFill>
                <a:latin typeface="Montserrat"/>
                <a:ea typeface="Montserrat"/>
                <a:cs typeface="Montserrat"/>
                <a:sym typeface="Montserrat"/>
              </a:rPr>
              <a:t>Prelude</a:t>
            </a:r>
            <a:r>
              <a:rPr lang="en-US" sz="3200" b="1">
                <a:solidFill>
                  <a:schemeClr val="dk1"/>
                </a:solidFill>
                <a:latin typeface="Montserrat"/>
                <a:ea typeface="Montserrat"/>
                <a:cs typeface="Montserrat"/>
                <a:sym typeface="Montserrat"/>
              </a:rPr>
              <a:t>s</a:t>
            </a:r>
            <a:r>
              <a:rPr lang="en-US" sz="3200" b="1" i="0" u="none" strike="noStrike" cap="none">
                <a:solidFill>
                  <a:schemeClr val="dk1"/>
                </a:solidFill>
                <a:latin typeface="Montserrat"/>
                <a:ea typeface="Montserrat"/>
                <a:cs typeface="Montserrat"/>
                <a:sym typeface="Montserrat"/>
              </a:rPr>
              <a:t> 2022 –</a:t>
            </a:r>
            <a:r>
              <a:rPr lang="en-US" sz="3500" b="1" i="0" u="none" strike="noStrike" cap="none">
                <a:solidFill>
                  <a:schemeClr val="dk1"/>
                </a:solidFill>
                <a:latin typeface="Montserrat"/>
                <a:ea typeface="Montserrat"/>
                <a:cs typeface="Montserrat"/>
                <a:sym typeface="Montserrat"/>
              </a:rPr>
              <a:t> </a:t>
            </a:r>
            <a:r>
              <a:rPr lang="en-US" sz="1800" b="1" i="0" u="none" strike="noStrike" cap="none">
                <a:solidFill>
                  <a:schemeClr val="dk1"/>
                </a:solidFill>
                <a:latin typeface="Montserrat"/>
                <a:ea typeface="Montserrat"/>
                <a:cs typeface="Montserrat"/>
                <a:sym typeface="Montserrat"/>
              </a:rPr>
              <a:t>ELISABETH MORROW SCHOOL</a:t>
            </a:r>
            <a:endParaRPr sz="3500" b="1" i="0" u="none" strike="noStrike" cap="none">
              <a:solidFill>
                <a:schemeClr val="dk1"/>
              </a:solidFill>
              <a:latin typeface="Montserrat"/>
              <a:ea typeface="Montserrat"/>
              <a:cs typeface="Montserrat"/>
              <a:sym typeface="Montserrat"/>
            </a:endParaRPr>
          </a:p>
        </p:txBody>
      </p:sp>
      <p:pic>
        <p:nvPicPr>
          <p:cNvPr id="232" name="Google Shape;232;p8"/>
          <p:cNvPicPr preferRelativeResize="0"/>
          <p:nvPr/>
        </p:nvPicPr>
        <p:blipFill rotWithShape="1">
          <a:blip r:embed="rId3">
            <a:alphaModFix/>
          </a:blip>
          <a:srcRect/>
          <a:stretch/>
        </p:blipFill>
        <p:spPr>
          <a:xfrm>
            <a:off x="389049" y="1428690"/>
            <a:ext cx="3917566" cy="2498338"/>
          </a:xfrm>
          <a:prstGeom prst="rect">
            <a:avLst/>
          </a:prstGeom>
          <a:noFill/>
          <a:ln>
            <a:noFill/>
          </a:ln>
        </p:spPr>
      </p:pic>
      <p:pic>
        <p:nvPicPr>
          <p:cNvPr id="233" name="Google Shape;233;p8"/>
          <p:cNvPicPr preferRelativeResize="0"/>
          <p:nvPr/>
        </p:nvPicPr>
        <p:blipFill rotWithShape="1">
          <a:blip r:embed="rId4">
            <a:alphaModFix/>
          </a:blip>
          <a:srcRect/>
          <a:stretch/>
        </p:blipFill>
        <p:spPr>
          <a:xfrm>
            <a:off x="4485445" y="1428690"/>
            <a:ext cx="3917568" cy="2498338"/>
          </a:xfrm>
          <a:prstGeom prst="rect">
            <a:avLst/>
          </a:prstGeom>
          <a:noFill/>
          <a:ln>
            <a:noFill/>
          </a:ln>
        </p:spPr>
      </p:pic>
      <p:pic>
        <p:nvPicPr>
          <p:cNvPr id="234" name="Google Shape;234;p8"/>
          <p:cNvPicPr preferRelativeResize="0"/>
          <p:nvPr/>
        </p:nvPicPr>
        <p:blipFill rotWithShape="1">
          <a:blip r:embed="rId5">
            <a:alphaModFix/>
          </a:blip>
          <a:srcRect/>
          <a:stretch/>
        </p:blipFill>
        <p:spPr>
          <a:xfrm>
            <a:off x="422430" y="4088212"/>
            <a:ext cx="3917566" cy="2498338"/>
          </a:xfrm>
          <a:prstGeom prst="rect">
            <a:avLst/>
          </a:prstGeom>
          <a:noFill/>
          <a:ln>
            <a:noFill/>
          </a:ln>
        </p:spPr>
      </p:pic>
      <p:pic>
        <p:nvPicPr>
          <p:cNvPr id="235" name="Google Shape;235;p8"/>
          <p:cNvPicPr preferRelativeResize="0"/>
          <p:nvPr/>
        </p:nvPicPr>
        <p:blipFill rotWithShape="1">
          <a:blip r:embed="rId6">
            <a:alphaModFix/>
          </a:blip>
          <a:srcRect/>
          <a:stretch/>
        </p:blipFill>
        <p:spPr>
          <a:xfrm>
            <a:off x="4494983" y="4088212"/>
            <a:ext cx="3908030" cy="249225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696200" cy="1904999"/>
          </a:xfrm>
        </p:spPr>
        <p:txBody>
          <a:bodyPr/>
          <a:lstStyle/>
          <a:p>
            <a:r>
              <a:rPr lang="en-US" sz="4000" dirty="0">
                <a:solidFill>
                  <a:schemeClr val="tx1">
                    <a:lumMod val="75000"/>
                    <a:lumOff val="25000"/>
                  </a:schemeClr>
                </a:solidFill>
              </a:rPr>
              <a:t>TEN TOOLS TO BUILD</a:t>
            </a:r>
            <a:br>
              <a:rPr lang="en-US" dirty="0">
                <a:solidFill>
                  <a:schemeClr val="tx1">
                    <a:lumMod val="75000"/>
                    <a:lumOff val="25000"/>
                  </a:schemeClr>
                </a:solidFill>
              </a:rPr>
            </a:br>
            <a:r>
              <a:rPr lang="en-US" b="1" dirty="0">
                <a:solidFill>
                  <a:schemeClr val="tx1">
                    <a:lumMod val="75000"/>
                    <a:lumOff val="25000"/>
                  </a:schemeClr>
                </a:solidFill>
              </a:rPr>
              <a:t>DIVERSE AUDIENCES</a:t>
            </a:r>
          </a:p>
        </p:txBody>
      </p:sp>
      <p:sp>
        <p:nvSpPr>
          <p:cNvPr id="3" name="Subtitle 2"/>
          <p:cNvSpPr>
            <a:spLocks noGrp="1"/>
          </p:cNvSpPr>
          <p:nvPr>
            <p:ph type="subTitle" idx="1"/>
          </p:nvPr>
        </p:nvSpPr>
        <p:spPr>
          <a:xfrm>
            <a:off x="1295400" y="2667000"/>
            <a:ext cx="6400800" cy="3505200"/>
          </a:xfrm>
        </p:spPr>
        <p:txBody>
          <a:bodyPr>
            <a:normAutofit/>
          </a:bodyPr>
          <a:lstStyle/>
          <a:p>
            <a:pPr lvl="0"/>
            <a:r>
              <a:rPr lang="en-US" sz="2000" b="1" u="sng" dirty="0">
                <a:solidFill>
                  <a:schemeClr val="tx1"/>
                </a:solidFill>
              </a:rPr>
              <a:t>Investment</a:t>
            </a:r>
            <a:endParaRPr lang="en-US" sz="2000" b="1" dirty="0">
              <a:solidFill>
                <a:schemeClr val="tx1"/>
              </a:solidFill>
            </a:endParaRPr>
          </a:p>
          <a:p>
            <a:pPr lvl="0"/>
            <a:r>
              <a:rPr lang="en-US" sz="2000" b="1" dirty="0">
                <a:solidFill>
                  <a:schemeClr val="tx1"/>
                </a:solidFill>
              </a:rPr>
              <a:t>Audience development is a long-term labor-intensive process that also requires a sense of vision and purpose. The focus is to target a diverse group to become ticket buyers for an event</a:t>
            </a:r>
            <a:r>
              <a:rPr lang="en-US" b="1" dirty="0">
                <a:solidFill>
                  <a:schemeClr val="tx1"/>
                </a:solidFill>
              </a:rPr>
              <a:t>.</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696200" cy="1904999"/>
          </a:xfrm>
        </p:spPr>
        <p:txBody>
          <a:bodyPr/>
          <a:lstStyle/>
          <a:p>
            <a:r>
              <a:rPr lang="en-US" dirty="0">
                <a:solidFill>
                  <a:schemeClr val="tx1">
                    <a:lumMod val="75000"/>
                    <a:lumOff val="25000"/>
                  </a:schemeClr>
                </a:solidFill>
              </a:rPr>
              <a:t>Commitment</a:t>
            </a:r>
          </a:p>
        </p:txBody>
      </p:sp>
      <p:sp>
        <p:nvSpPr>
          <p:cNvPr id="3" name="Subtitle 2"/>
          <p:cNvSpPr>
            <a:spLocks noGrp="1"/>
          </p:cNvSpPr>
          <p:nvPr>
            <p:ph type="subTitle" idx="1"/>
          </p:nvPr>
        </p:nvSpPr>
        <p:spPr>
          <a:xfrm>
            <a:off x="1295400" y="2667000"/>
            <a:ext cx="6400800" cy="3505200"/>
          </a:xfrm>
        </p:spPr>
        <p:txBody>
          <a:bodyPr>
            <a:normAutofit/>
          </a:bodyPr>
          <a:lstStyle/>
          <a:p>
            <a:pPr lvl="0"/>
            <a:r>
              <a:rPr lang="en-US" b="1" dirty="0">
                <a:solidFill>
                  <a:schemeClr val="tx1"/>
                </a:solidFill>
              </a:rPr>
              <a:t>Expanding your life to support your goals. Placing yourself in the very environment that you want to cultivate. </a:t>
            </a:r>
          </a:p>
          <a:p>
            <a:endParaRPr lang="en-US" dirty="0"/>
          </a:p>
        </p:txBody>
      </p:sp>
    </p:spTree>
    <p:extLst>
      <p:ext uri="{BB962C8B-B14F-4D97-AF65-F5344CB8AC3E}">
        <p14:creationId xmlns:p14="http://schemas.microsoft.com/office/powerpoint/2010/main" val="89469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696200" cy="1904999"/>
          </a:xfrm>
        </p:spPr>
        <p:txBody>
          <a:bodyPr/>
          <a:lstStyle/>
          <a:p>
            <a:r>
              <a:rPr lang="en-US" dirty="0">
                <a:solidFill>
                  <a:schemeClr val="tx1">
                    <a:lumMod val="75000"/>
                    <a:lumOff val="25000"/>
                  </a:schemeClr>
                </a:solidFill>
              </a:rPr>
              <a:t>Research</a:t>
            </a:r>
          </a:p>
        </p:txBody>
      </p:sp>
      <p:sp>
        <p:nvSpPr>
          <p:cNvPr id="3" name="Subtitle 2"/>
          <p:cNvSpPr>
            <a:spLocks noGrp="1"/>
          </p:cNvSpPr>
          <p:nvPr>
            <p:ph type="subTitle" idx="1"/>
          </p:nvPr>
        </p:nvSpPr>
        <p:spPr>
          <a:xfrm>
            <a:off x="1219200" y="2667000"/>
            <a:ext cx="6477000" cy="3505200"/>
          </a:xfrm>
        </p:spPr>
        <p:txBody>
          <a:bodyPr>
            <a:normAutofit/>
          </a:bodyPr>
          <a:lstStyle/>
          <a:p>
            <a:pPr lvl="0"/>
            <a:r>
              <a:rPr lang="en-US" b="1" dirty="0">
                <a:solidFill>
                  <a:schemeClr val="tx1"/>
                </a:solidFill>
              </a:rPr>
              <a:t>Ask questions that will inform your efforts. We cannot assume or carry presupposed ideas on cultural behavior. </a:t>
            </a:r>
          </a:p>
          <a:p>
            <a:endParaRPr lang="en-US" dirty="0"/>
          </a:p>
        </p:txBody>
      </p:sp>
    </p:spTree>
    <p:extLst>
      <p:ext uri="{BB962C8B-B14F-4D97-AF65-F5344CB8AC3E}">
        <p14:creationId xmlns:p14="http://schemas.microsoft.com/office/powerpoint/2010/main" val="1790340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696200" cy="1904999"/>
          </a:xfrm>
        </p:spPr>
        <p:txBody>
          <a:bodyPr/>
          <a:lstStyle/>
          <a:p>
            <a:r>
              <a:rPr lang="en-US" dirty="0">
                <a:solidFill>
                  <a:schemeClr val="tx1">
                    <a:lumMod val="75000"/>
                    <a:lumOff val="25000"/>
                  </a:schemeClr>
                </a:solidFill>
              </a:rPr>
              <a:t>Review and analysis</a:t>
            </a:r>
          </a:p>
        </p:txBody>
      </p:sp>
      <p:sp>
        <p:nvSpPr>
          <p:cNvPr id="3" name="Subtitle 2"/>
          <p:cNvSpPr>
            <a:spLocks noGrp="1"/>
          </p:cNvSpPr>
          <p:nvPr>
            <p:ph type="subTitle" idx="1"/>
          </p:nvPr>
        </p:nvSpPr>
        <p:spPr>
          <a:xfrm>
            <a:off x="1295400" y="2667000"/>
            <a:ext cx="6400800" cy="3505200"/>
          </a:xfrm>
        </p:spPr>
        <p:txBody>
          <a:bodyPr>
            <a:normAutofit/>
          </a:bodyPr>
          <a:lstStyle/>
          <a:p>
            <a:pPr lvl="0"/>
            <a:r>
              <a:rPr lang="en-US" b="1" dirty="0">
                <a:solidFill>
                  <a:schemeClr val="tx1"/>
                </a:solidFill>
              </a:rPr>
              <a:t>Take stock of what you have learned and understanding of your internal capacity, what you can honestly accomplish with your current resources. </a:t>
            </a:r>
          </a:p>
          <a:p>
            <a:endParaRPr lang="en-US" dirty="0"/>
          </a:p>
        </p:txBody>
      </p:sp>
    </p:spTree>
    <p:extLst>
      <p:ext uri="{BB962C8B-B14F-4D97-AF65-F5344CB8AC3E}">
        <p14:creationId xmlns:p14="http://schemas.microsoft.com/office/powerpoint/2010/main" val="114064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programming impacts community building and audience development</a:t>
            </a:r>
          </a:p>
          <a:p>
            <a:r>
              <a:rPr lang="en-US" dirty="0"/>
              <a:t>Strategies for embedding diversity, equity, inclusion and accessibility as components of audience development and community engagement</a:t>
            </a:r>
          </a:p>
          <a:p>
            <a:r>
              <a:rPr lang="en-US" dirty="0"/>
              <a:t>10 Tools for Building Audiences</a:t>
            </a:r>
          </a:p>
        </p:txBody>
      </p:sp>
      <p:sp>
        <p:nvSpPr>
          <p:cNvPr id="3" name="Title 2"/>
          <p:cNvSpPr>
            <a:spLocks noGrp="1"/>
          </p:cNvSpPr>
          <p:nvPr>
            <p:ph type="title"/>
          </p:nvPr>
        </p:nvSpPr>
        <p:spPr/>
        <p:txBody>
          <a:bodyPr/>
          <a:lstStyle/>
          <a:p>
            <a:r>
              <a:rPr lang="en-US" dirty="0"/>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696200" cy="1904999"/>
          </a:xfrm>
        </p:spPr>
        <p:txBody>
          <a:bodyPr/>
          <a:lstStyle/>
          <a:p>
            <a:pPr lvl="0"/>
            <a:r>
              <a:rPr lang="en-US" u="sng" dirty="0">
                <a:solidFill>
                  <a:schemeClr val="tx1"/>
                </a:solidFill>
              </a:rPr>
              <a:t>Follow-up</a:t>
            </a:r>
            <a:endParaRPr lang="en-US" dirty="0">
              <a:solidFill>
                <a:schemeClr val="tx1"/>
              </a:solidFill>
            </a:endParaRPr>
          </a:p>
        </p:txBody>
      </p:sp>
      <p:sp>
        <p:nvSpPr>
          <p:cNvPr id="3" name="Subtitle 2"/>
          <p:cNvSpPr>
            <a:spLocks noGrp="1"/>
          </p:cNvSpPr>
          <p:nvPr>
            <p:ph type="subTitle" idx="1"/>
          </p:nvPr>
        </p:nvSpPr>
        <p:spPr>
          <a:xfrm>
            <a:off x="1295400" y="2667000"/>
            <a:ext cx="6400800" cy="3505200"/>
          </a:xfrm>
        </p:spPr>
        <p:txBody>
          <a:bodyPr>
            <a:normAutofit/>
          </a:bodyPr>
          <a:lstStyle/>
          <a:p>
            <a:pPr lvl="0"/>
            <a:endParaRPr lang="en-US" sz="4400" b="1" u="sng" dirty="0">
              <a:solidFill>
                <a:schemeClr val="tx1"/>
              </a:solidFill>
            </a:endParaRPr>
          </a:p>
          <a:p>
            <a:pPr lvl="0">
              <a:spcBef>
                <a:spcPts val="1200"/>
              </a:spcBef>
            </a:pPr>
            <a:r>
              <a:rPr lang="en-US" b="1" dirty="0">
                <a:solidFill>
                  <a:schemeClr val="tx1"/>
                </a:solidFill>
              </a:rPr>
              <a:t>Deliver whatever you promise, </a:t>
            </a:r>
          </a:p>
          <a:p>
            <a:pPr lvl="0"/>
            <a:r>
              <a:rPr lang="en-US" b="1" dirty="0">
                <a:solidFill>
                  <a:schemeClr val="tx1"/>
                </a:solidFill>
              </a:rPr>
              <a:t>keep your word.</a:t>
            </a:r>
          </a:p>
          <a:p>
            <a:endParaRPr lang="en-US" dirty="0"/>
          </a:p>
        </p:txBody>
      </p:sp>
    </p:spTree>
    <p:extLst>
      <p:ext uri="{BB962C8B-B14F-4D97-AF65-F5344CB8AC3E}">
        <p14:creationId xmlns:p14="http://schemas.microsoft.com/office/powerpoint/2010/main" val="258846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696200" cy="1904999"/>
          </a:xfrm>
        </p:spPr>
        <p:txBody>
          <a:bodyPr/>
          <a:lstStyle/>
          <a:p>
            <a:pPr lvl="0"/>
            <a:r>
              <a:rPr lang="en-US" u="sng" dirty="0">
                <a:solidFill>
                  <a:schemeClr val="tx1"/>
                </a:solidFill>
              </a:rPr>
              <a:t>Partnership</a:t>
            </a:r>
            <a:br>
              <a:rPr lang="en-US" dirty="0">
                <a:solidFill>
                  <a:schemeClr val="tx1"/>
                </a:solidFill>
              </a:rPr>
            </a:br>
            <a:endParaRPr lang="en-US" dirty="0">
              <a:solidFill>
                <a:schemeClr val="tx1">
                  <a:lumMod val="75000"/>
                  <a:lumOff val="25000"/>
                </a:schemeClr>
              </a:solidFill>
            </a:endParaRPr>
          </a:p>
        </p:txBody>
      </p:sp>
      <p:sp>
        <p:nvSpPr>
          <p:cNvPr id="3" name="Subtitle 2"/>
          <p:cNvSpPr>
            <a:spLocks noGrp="1"/>
          </p:cNvSpPr>
          <p:nvPr>
            <p:ph type="subTitle" idx="1"/>
          </p:nvPr>
        </p:nvSpPr>
        <p:spPr>
          <a:xfrm>
            <a:off x="1295400" y="2667000"/>
            <a:ext cx="6400800" cy="3505200"/>
          </a:xfrm>
        </p:spPr>
        <p:txBody>
          <a:bodyPr>
            <a:normAutofit/>
          </a:bodyPr>
          <a:lstStyle/>
          <a:p>
            <a:pPr lvl="0">
              <a:spcAft>
                <a:spcPts val="600"/>
              </a:spcAft>
            </a:pPr>
            <a:r>
              <a:rPr lang="en-US" b="1" dirty="0">
                <a:solidFill>
                  <a:schemeClr val="tx1"/>
                </a:solidFill>
              </a:rPr>
              <a:t>Everyone is equal.</a:t>
            </a:r>
          </a:p>
          <a:p>
            <a:pPr lvl="0"/>
            <a:r>
              <a:rPr lang="en-US" b="1" dirty="0">
                <a:solidFill>
                  <a:schemeClr val="tx1"/>
                </a:solidFill>
              </a:rPr>
              <a:t>Collaborate with cultural and commercial enterprises that will enhance both of you. </a:t>
            </a:r>
          </a:p>
        </p:txBody>
      </p:sp>
    </p:spTree>
    <p:extLst>
      <p:ext uri="{BB962C8B-B14F-4D97-AF65-F5344CB8AC3E}">
        <p14:creationId xmlns:p14="http://schemas.microsoft.com/office/powerpoint/2010/main" val="2234648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696200" cy="1904999"/>
          </a:xfrm>
        </p:spPr>
        <p:txBody>
          <a:bodyPr>
            <a:normAutofit fontScale="90000"/>
          </a:bodyPr>
          <a:lstStyle/>
          <a:p>
            <a:pPr lvl="0"/>
            <a:br>
              <a:rPr lang="en-US" u="sng" dirty="0">
                <a:solidFill>
                  <a:schemeClr val="tx1"/>
                </a:solidFill>
              </a:rPr>
            </a:br>
            <a:br>
              <a:rPr lang="en-US" u="sng" dirty="0">
                <a:solidFill>
                  <a:schemeClr val="tx1"/>
                </a:solidFill>
              </a:rPr>
            </a:br>
            <a:r>
              <a:rPr lang="en-US" u="sng" dirty="0">
                <a:solidFill>
                  <a:schemeClr val="tx1"/>
                </a:solidFill>
              </a:rPr>
              <a:t>Educating your artists </a:t>
            </a:r>
            <a:br>
              <a:rPr lang="en-US" u="sng" dirty="0">
                <a:solidFill>
                  <a:schemeClr val="tx1"/>
                </a:solidFill>
              </a:rPr>
            </a:br>
            <a:r>
              <a:rPr lang="en-US" u="sng" dirty="0">
                <a:solidFill>
                  <a:schemeClr val="tx1"/>
                </a:solidFill>
              </a:rPr>
              <a:t>and audiences</a:t>
            </a:r>
            <a:br>
              <a:rPr lang="en-US" dirty="0">
                <a:solidFill>
                  <a:schemeClr val="tx1"/>
                </a:solidFill>
              </a:rPr>
            </a:br>
            <a:endParaRPr lang="en-US" dirty="0">
              <a:solidFill>
                <a:schemeClr val="tx1">
                  <a:lumMod val="75000"/>
                  <a:lumOff val="25000"/>
                </a:schemeClr>
              </a:solidFill>
            </a:endParaRPr>
          </a:p>
        </p:txBody>
      </p:sp>
      <p:sp>
        <p:nvSpPr>
          <p:cNvPr id="3" name="Subtitle 2"/>
          <p:cNvSpPr>
            <a:spLocks noGrp="1"/>
          </p:cNvSpPr>
          <p:nvPr>
            <p:ph type="subTitle" idx="1"/>
          </p:nvPr>
        </p:nvSpPr>
        <p:spPr>
          <a:xfrm>
            <a:off x="1295400" y="2667000"/>
            <a:ext cx="6400800" cy="3505200"/>
          </a:xfrm>
        </p:spPr>
        <p:txBody>
          <a:bodyPr>
            <a:normAutofit/>
          </a:bodyPr>
          <a:lstStyle/>
          <a:p>
            <a:pPr lvl="0">
              <a:spcBef>
                <a:spcPts val="1200"/>
              </a:spcBef>
            </a:pPr>
            <a:endParaRPr lang="en-US" b="1" dirty="0">
              <a:solidFill>
                <a:schemeClr val="tx1"/>
              </a:solidFill>
            </a:endParaRPr>
          </a:p>
          <a:p>
            <a:pPr lvl="0">
              <a:spcBef>
                <a:spcPts val="1200"/>
              </a:spcBef>
            </a:pPr>
            <a:r>
              <a:rPr lang="en-US" b="1" dirty="0">
                <a:solidFill>
                  <a:schemeClr val="tx1"/>
                </a:solidFill>
              </a:rPr>
              <a:t>Take the time to demystify </a:t>
            </a:r>
          </a:p>
          <a:p>
            <a:pPr lvl="0"/>
            <a:r>
              <a:rPr lang="en-US" b="1" dirty="0">
                <a:solidFill>
                  <a:schemeClr val="tx1"/>
                </a:solidFill>
              </a:rPr>
              <a:t>the art product</a:t>
            </a:r>
            <a:endParaRPr lang="en-US" dirty="0">
              <a:solidFill>
                <a:schemeClr val="tx1"/>
              </a:solidFill>
            </a:endParaRPr>
          </a:p>
        </p:txBody>
      </p:sp>
    </p:spTree>
    <p:extLst>
      <p:ext uri="{BB962C8B-B14F-4D97-AF65-F5344CB8AC3E}">
        <p14:creationId xmlns:p14="http://schemas.microsoft.com/office/powerpoint/2010/main" val="3040668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696200" cy="1904999"/>
          </a:xfrm>
        </p:spPr>
        <p:txBody>
          <a:bodyPr/>
          <a:lstStyle/>
          <a:p>
            <a:pPr lvl="0"/>
            <a:r>
              <a:rPr lang="en-US" u="sng" dirty="0">
                <a:solidFill>
                  <a:schemeClr val="tx1"/>
                </a:solidFill>
              </a:rPr>
              <a:t>Building the bridge</a:t>
            </a:r>
            <a:br>
              <a:rPr lang="en-US" dirty="0">
                <a:solidFill>
                  <a:schemeClr val="tx1"/>
                </a:solidFill>
              </a:rPr>
            </a:br>
            <a:endParaRPr lang="en-US" dirty="0">
              <a:solidFill>
                <a:schemeClr val="tx1">
                  <a:lumMod val="75000"/>
                  <a:lumOff val="25000"/>
                </a:schemeClr>
              </a:solidFill>
            </a:endParaRPr>
          </a:p>
        </p:txBody>
      </p:sp>
      <p:sp>
        <p:nvSpPr>
          <p:cNvPr id="3" name="Subtitle 2"/>
          <p:cNvSpPr>
            <a:spLocks noGrp="1"/>
          </p:cNvSpPr>
          <p:nvPr>
            <p:ph type="subTitle" idx="1"/>
          </p:nvPr>
        </p:nvSpPr>
        <p:spPr>
          <a:xfrm>
            <a:off x="1295400" y="2667000"/>
            <a:ext cx="6400800" cy="3505200"/>
          </a:xfrm>
        </p:spPr>
        <p:txBody>
          <a:bodyPr>
            <a:normAutofit/>
          </a:bodyPr>
          <a:lstStyle/>
          <a:p>
            <a:pPr lvl="0"/>
            <a:endParaRPr lang="en-US" sz="4400" b="1" u="sng" dirty="0">
              <a:solidFill>
                <a:schemeClr val="tx1"/>
              </a:solidFill>
            </a:endParaRPr>
          </a:p>
          <a:p>
            <a:pPr lvl="0"/>
            <a:r>
              <a:rPr lang="en-US" b="1" dirty="0">
                <a:solidFill>
                  <a:schemeClr val="tx1"/>
                </a:solidFill>
              </a:rPr>
              <a:t>What are the breadcrumbs along the way that signal you are safe and that you will be welcome.</a:t>
            </a:r>
            <a:endParaRPr lang="en-US" dirty="0">
              <a:solidFill>
                <a:schemeClr val="tx1"/>
              </a:solidFill>
            </a:endParaRPr>
          </a:p>
        </p:txBody>
      </p:sp>
    </p:spTree>
    <p:extLst>
      <p:ext uri="{BB962C8B-B14F-4D97-AF65-F5344CB8AC3E}">
        <p14:creationId xmlns:p14="http://schemas.microsoft.com/office/powerpoint/2010/main" val="1621985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696200" cy="1447799"/>
          </a:xfrm>
        </p:spPr>
        <p:txBody>
          <a:bodyPr>
            <a:normAutofit fontScale="90000"/>
          </a:bodyPr>
          <a:lstStyle/>
          <a:p>
            <a:pPr lvl="0"/>
            <a:r>
              <a:rPr lang="en-US" u="sng" dirty="0">
                <a:solidFill>
                  <a:schemeClr val="tx1"/>
                </a:solidFill>
              </a:rPr>
              <a:t>Creating value</a:t>
            </a:r>
            <a:br>
              <a:rPr lang="en-US" dirty="0">
                <a:solidFill>
                  <a:schemeClr val="tx1"/>
                </a:solidFill>
              </a:rPr>
            </a:br>
            <a:endParaRPr lang="en-US" dirty="0">
              <a:solidFill>
                <a:schemeClr val="tx1">
                  <a:lumMod val="75000"/>
                  <a:lumOff val="25000"/>
                </a:schemeClr>
              </a:solidFill>
            </a:endParaRPr>
          </a:p>
        </p:txBody>
      </p:sp>
      <p:sp>
        <p:nvSpPr>
          <p:cNvPr id="3" name="Subtitle 2"/>
          <p:cNvSpPr>
            <a:spLocks noGrp="1"/>
          </p:cNvSpPr>
          <p:nvPr>
            <p:ph type="subTitle" idx="1"/>
          </p:nvPr>
        </p:nvSpPr>
        <p:spPr>
          <a:xfrm>
            <a:off x="1295400" y="1676400"/>
            <a:ext cx="6400800" cy="4724400"/>
          </a:xfrm>
        </p:spPr>
        <p:txBody>
          <a:bodyPr>
            <a:normAutofit/>
          </a:bodyPr>
          <a:lstStyle/>
          <a:p>
            <a:pPr lvl="0"/>
            <a:r>
              <a:rPr lang="en-US" sz="2400" b="1" dirty="0">
                <a:solidFill>
                  <a:schemeClr val="tx1"/>
                </a:solidFill>
              </a:rPr>
              <a:t>Distributing complimentary tickets does not assist in one's efforts to cultivate a new audience. Build a relationship and create cultural events to serve as a point of entry for long lasting experiences</a:t>
            </a:r>
            <a:r>
              <a:rPr lang="en-US" sz="3500" b="1" dirty="0">
                <a:solidFill>
                  <a:schemeClr val="tx1"/>
                </a:solidFill>
              </a:rPr>
              <a:t>.     </a:t>
            </a:r>
          </a:p>
        </p:txBody>
      </p:sp>
    </p:spTree>
    <p:extLst>
      <p:ext uri="{BB962C8B-B14F-4D97-AF65-F5344CB8AC3E}">
        <p14:creationId xmlns:p14="http://schemas.microsoft.com/office/powerpoint/2010/main" val="1477079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696200" cy="1904999"/>
          </a:xfrm>
        </p:spPr>
        <p:txBody>
          <a:bodyPr/>
          <a:lstStyle/>
          <a:p>
            <a:r>
              <a:rPr lang="en-US" u="sng" dirty="0">
                <a:solidFill>
                  <a:schemeClr val="tx1"/>
                </a:solidFill>
              </a:rPr>
              <a:t>Appreciation</a:t>
            </a:r>
            <a:endParaRPr lang="en-US" dirty="0">
              <a:solidFill>
                <a:schemeClr val="tx1"/>
              </a:solidFill>
            </a:endParaRPr>
          </a:p>
        </p:txBody>
      </p:sp>
      <p:sp>
        <p:nvSpPr>
          <p:cNvPr id="3" name="Subtitle 2"/>
          <p:cNvSpPr>
            <a:spLocks noGrp="1"/>
          </p:cNvSpPr>
          <p:nvPr>
            <p:ph type="subTitle" idx="1"/>
          </p:nvPr>
        </p:nvSpPr>
        <p:spPr>
          <a:xfrm>
            <a:off x="1295400" y="2667000"/>
            <a:ext cx="6400800" cy="3505200"/>
          </a:xfrm>
        </p:spPr>
        <p:txBody>
          <a:bodyPr>
            <a:normAutofit/>
          </a:bodyPr>
          <a:lstStyle/>
          <a:p>
            <a:endParaRPr lang="en-US" sz="4400" b="1" u="sng" dirty="0">
              <a:solidFill>
                <a:schemeClr val="tx1"/>
              </a:solidFill>
            </a:endParaRPr>
          </a:p>
          <a:p>
            <a:pPr>
              <a:spcBef>
                <a:spcPts val="1200"/>
              </a:spcBef>
            </a:pPr>
            <a:r>
              <a:rPr lang="en-US" b="1" dirty="0">
                <a:solidFill>
                  <a:schemeClr val="tx1"/>
                </a:solidFill>
              </a:rPr>
              <a:t>Always remember to say </a:t>
            </a:r>
          </a:p>
          <a:p>
            <a:r>
              <a:rPr lang="en-US" sz="4400" b="1" dirty="0">
                <a:solidFill>
                  <a:schemeClr val="tx1"/>
                </a:solidFill>
              </a:rPr>
              <a:t>thank you.</a:t>
            </a:r>
          </a:p>
          <a:p>
            <a:endParaRPr lang="en-US" dirty="0"/>
          </a:p>
        </p:txBody>
      </p:sp>
    </p:spTree>
    <p:extLst>
      <p:ext uri="{BB962C8B-B14F-4D97-AF65-F5344CB8AC3E}">
        <p14:creationId xmlns:p14="http://schemas.microsoft.com/office/powerpoint/2010/main" val="2852365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Discuss and prepare a synopsis of a program at a select arts organization that incorporates community engagement and or audience development in a significant way.  Discuss the impact on the community and internally at the arts organization. </a:t>
            </a:r>
          </a:p>
          <a:p>
            <a:endParaRPr lang="en-US" dirty="0"/>
          </a:p>
        </p:txBody>
      </p:sp>
      <p:sp>
        <p:nvSpPr>
          <p:cNvPr id="3" name="Title 2"/>
          <p:cNvSpPr>
            <a:spLocks noGrp="1"/>
          </p:cNvSpPr>
          <p:nvPr>
            <p:ph type="title"/>
          </p:nvPr>
        </p:nvSpPr>
        <p:spPr/>
        <p:txBody>
          <a:bodyPr>
            <a:normAutofit fontScale="90000"/>
          </a:bodyPr>
          <a:lstStyle/>
          <a:p>
            <a:r>
              <a:rPr lang="en-US" dirty="0"/>
              <a:t>Break Out – Dreaming Out Loud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Leave titles outside the zoom space</a:t>
            </a:r>
          </a:p>
          <a:p>
            <a:r>
              <a:rPr lang="en-US" dirty="0"/>
              <a:t>Listen to the other person speaking</a:t>
            </a:r>
          </a:p>
          <a:p>
            <a:r>
              <a:rPr lang="en-US" dirty="0"/>
              <a:t>One person be prepared to share</a:t>
            </a:r>
          </a:p>
          <a:p>
            <a:r>
              <a:rPr lang="en-US" dirty="0"/>
              <a:t>Assume you have the budget you need</a:t>
            </a:r>
          </a:p>
          <a:p>
            <a:r>
              <a:rPr lang="en-US" dirty="0"/>
              <a:t>Dream out loud</a:t>
            </a:r>
          </a:p>
          <a:p>
            <a:r>
              <a:rPr lang="en-US" dirty="0"/>
              <a:t>You have 15 minutes</a:t>
            </a:r>
          </a:p>
          <a:p>
            <a:r>
              <a:rPr lang="en-US" dirty="0"/>
              <a:t>5 groups will report</a:t>
            </a:r>
          </a:p>
        </p:txBody>
      </p:sp>
      <p:sp>
        <p:nvSpPr>
          <p:cNvPr id="3" name="Title 2"/>
          <p:cNvSpPr>
            <a:spLocks noGrp="1"/>
          </p:cNvSpPr>
          <p:nvPr>
            <p:ph type="title"/>
          </p:nvPr>
        </p:nvSpPr>
        <p:spPr/>
        <p:txBody>
          <a:bodyPr/>
          <a:lstStyle/>
          <a:p>
            <a:r>
              <a:rPr lang="en-US" dirty="0"/>
              <a:t>Rules of Engagement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We must focus on the fact the EDIA work never stops. It is important that our colleagues and partners that have close relationships with us feel that the EDIA initiative is positively reshaping our internal work culture.</a:t>
            </a:r>
          </a:p>
        </p:txBody>
      </p:sp>
      <p:sp>
        <p:nvSpPr>
          <p:cNvPr id="2" name="Title 1"/>
          <p:cNvSpPr>
            <a:spLocks noGrp="1"/>
          </p:cNvSpPr>
          <p:nvPr>
            <p:ph type="title"/>
          </p:nvPr>
        </p:nvSpPr>
        <p:spPr/>
        <p:txBody>
          <a:bodyPr/>
          <a:lstStyle/>
          <a:p>
            <a:r>
              <a:rPr lang="en-US" dirty="0"/>
              <a:t>Long term perspective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no shortcuts</a:t>
            </a:r>
          </a:p>
        </p:txBody>
      </p:sp>
      <p:sp>
        <p:nvSpPr>
          <p:cNvPr id="3" name="Content Placeholder 2"/>
          <p:cNvSpPr>
            <a:spLocks noGrp="1"/>
          </p:cNvSpPr>
          <p:nvPr>
            <p:ph idx="1"/>
          </p:nvPr>
        </p:nvSpPr>
        <p:spPr/>
        <p:txBody>
          <a:bodyPr>
            <a:normAutofit/>
          </a:bodyPr>
          <a:lstStyle/>
          <a:p>
            <a:r>
              <a:rPr lang="en-US" dirty="0"/>
              <a:t>“There are no shortcuts nor silver bullets for enabling inclusive workplaces. You can </a:t>
            </a:r>
            <a:r>
              <a:rPr lang="en-US" dirty="0" err="1"/>
              <a:t>senda</a:t>
            </a:r>
            <a:r>
              <a:rPr lang="en-US" dirty="0"/>
              <a:t> powerful message as an ally in a position of power and influence when you’re the one who takes up the work.”</a:t>
            </a:r>
          </a:p>
          <a:p>
            <a:pPr marL="393192" lvl="1" indent="0">
              <a:buNone/>
            </a:pPr>
            <a:endParaRPr lang="en-US" dirty="0"/>
          </a:p>
          <a:p>
            <a:pPr marL="393192" lvl="1" indent="0">
              <a:buNone/>
            </a:pPr>
            <a:r>
              <a:rPr lang="en-US" dirty="0"/>
              <a:t>			- Daisy Auger-Dominguez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Put your thoughts in the chat</a:t>
            </a:r>
          </a:p>
        </p:txBody>
      </p:sp>
      <p:sp>
        <p:nvSpPr>
          <p:cNvPr id="3" name="Title 2"/>
          <p:cNvSpPr>
            <a:spLocks noGrp="1"/>
          </p:cNvSpPr>
          <p:nvPr>
            <p:ph type="title"/>
          </p:nvPr>
        </p:nvSpPr>
        <p:spPr/>
        <p:txBody>
          <a:bodyPr>
            <a:normAutofit fontScale="90000"/>
          </a:bodyPr>
          <a:lstStyle/>
          <a:p>
            <a:r>
              <a:rPr lang="en-US" dirty="0"/>
              <a:t>What is Audience Development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New Dawn blooms as we free it, for there is always light if only we’re brave enough to see it, if only we’re brave enough to be it.”</a:t>
            </a:r>
          </a:p>
          <a:p>
            <a:endParaRPr lang="en-US" dirty="0"/>
          </a:p>
          <a:p>
            <a:pPr marL="109728" indent="0">
              <a:buNone/>
            </a:pPr>
            <a:r>
              <a:rPr lang="en-US" dirty="0"/>
              <a:t>				- Amanda Gorman</a:t>
            </a:r>
          </a:p>
        </p:txBody>
      </p:sp>
      <p:sp>
        <p:nvSpPr>
          <p:cNvPr id="3" name="Title 2"/>
          <p:cNvSpPr>
            <a:spLocks noGrp="1"/>
          </p:cNvSpPr>
          <p:nvPr>
            <p:ph type="title"/>
          </p:nvPr>
        </p:nvSpPr>
        <p:spPr/>
        <p:txBody>
          <a:bodyPr/>
          <a:lstStyle/>
          <a:p>
            <a:r>
              <a:rPr lang="en-US" dirty="0"/>
              <a:t>The Hill We Climb</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Please put comments in the chat</a:t>
            </a:r>
          </a:p>
        </p:txBody>
      </p:sp>
      <p:sp>
        <p:nvSpPr>
          <p:cNvPr id="3" name="Title 2"/>
          <p:cNvSpPr>
            <a:spLocks noGrp="1"/>
          </p:cNvSpPr>
          <p:nvPr>
            <p:ph type="title"/>
          </p:nvPr>
        </p:nvSpPr>
        <p:spPr/>
        <p:txBody>
          <a:bodyPr>
            <a:normAutofit fontScale="90000"/>
          </a:bodyPr>
          <a:lstStyle/>
          <a:p>
            <a:r>
              <a:rPr lang="en-US" dirty="0"/>
              <a:t>What is community engagement?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For many years, the terms Audience Development (AD) and Community Engagement (CE) have been used interchangeably. They are different endeavors and yield different results.</a:t>
            </a:r>
          </a:p>
          <a:p>
            <a:endParaRPr lang="en-US" dirty="0"/>
          </a:p>
          <a:p>
            <a:r>
              <a:rPr lang="en-US" dirty="0"/>
              <a:t>The purpose of AD is to create promotional opportunities to sell tickets to an arts or cultural event. The Purpose of CE is to facilitate partnerships and expand access to the arts; to engage in a collaborative process.</a:t>
            </a:r>
          </a:p>
        </p:txBody>
      </p:sp>
      <p:sp>
        <p:nvSpPr>
          <p:cNvPr id="3" name="Title 2"/>
          <p:cNvSpPr>
            <a:spLocks noGrp="1"/>
          </p:cNvSpPr>
          <p:nvPr>
            <p:ph type="title"/>
          </p:nvPr>
        </p:nvSpPr>
        <p:spPr/>
        <p:txBody>
          <a:bodyPr/>
          <a:lstStyle/>
          <a:p>
            <a:r>
              <a:rPr lang="en-US" dirty="0"/>
              <a:t>Audience Development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I define audience development as the cultivation and growth of long-term relationships, firmly rooted in a philosophical foundation that recognizes and embraces the distinctions of race, age, sexual orientation, physical ability, geography and class.  </a:t>
            </a:r>
          </a:p>
          <a:p>
            <a:endParaRPr lang="en-US" dirty="0"/>
          </a:p>
          <a:p>
            <a:r>
              <a:rPr lang="en-US" dirty="0"/>
              <a:t>Audience development is also the process of engaging, educating and motivating diverse communities to participate in a creative, entertaining experience as an important partner in the design and execution of the arts.</a:t>
            </a:r>
          </a:p>
        </p:txBody>
      </p:sp>
      <p:sp>
        <p:nvSpPr>
          <p:cNvPr id="3" name="Title 2"/>
          <p:cNvSpPr>
            <a:spLocks noGrp="1"/>
          </p:cNvSpPr>
          <p:nvPr>
            <p:ph type="title"/>
          </p:nvPr>
        </p:nvSpPr>
        <p:spPr/>
        <p:txBody>
          <a:bodyPr/>
          <a:lstStyle/>
          <a:p>
            <a:r>
              <a:rPr lang="en-US" dirty="0"/>
              <a:t>Definition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its core, it is an expansion of marketing that targets a specific audience for specific events in order to sell tickets and fill seats.  This transactional relationship also requires that the potential patrons attend an event at a specific venue – whether free or a ticket buyer</a:t>
            </a:r>
          </a:p>
          <a:p>
            <a:endParaRPr lang="en-US" dirty="0"/>
          </a:p>
        </p:txBody>
      </p:sp>
      <p:sp>
        <p:nvSpPr>
          <p:cNvPr id="3" name="Title 2"/>
          <p:cNvSpPr>
            <a:spLocks noGrp="1"/>
          </p:cNvSpPr>
          <p:nvPr>
            <p:ph type="title"/>
          </p:nvPr>
        </p:nvSpPr>
        <p:spPr/>
        <p:txBody>
          <a:bodyPr>
            <a:normAutofit fontScale="90000"/>
          </a:bodyPr>
          <a:lstStyle/>
          <a:p>
            <a:r>
              <a:rPr lang="en-US" dirty="0"/>
              <a:t>Audience Development is     Transactional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process of promoting the arts as the center of daily life for everyone, it is a process of creating access to the arts. It is the process of taking the arts to the community. It is not a transactional experience. The measurement of success is participation and engagement.  </a:t>
            </a:r>
          </a:p>
        </p:txBody>
      </p:sp>
      <p:sp>
        <p:nvSpPr>
          <p:cNvPr id="3" name="Title 2"/>
          <p:cNvSpPr>
            <a:spLocks noGrp="1"/>
          </p:cNvSpPr>
          <p:nvPr>
            <p:ph type="title"/>
          </p:nvPr>
        </p:nvSpPr>
        <p:spPr/>
        <p:txBody>
          <a:bodyPr/>
          <a:lstStyle/>
          <a:p>
            <a:r>
              <a:rPr lang="en-US" dirty="0"/>
              <a:t>Community Engagement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most important component of both audience development and community engagement is a spirit of collaboration among every department at your organization- a willingness to invest the time, labor and resources needed to be successful. </a:t>
            </a:r>
          </a:p>
        </p:txBody>
      </p:sp>
      <p:sp>
        <p:nvSpPr>
          <p:cNvPr id="3" name="Title 2"/>
          <p:cNvSpPr>
            <a:spLocks noGrp="1"/>
          </p:cNvSpPr>
          <p:nvPr>
            <p:ph type="title"/>
          </p:nvPr>
        </p:nvSpPr>
        <p:spPr/>
        <p:txBody>
          <a:bodyPr/>
          <a:lstStyle/>
          <a:p>
            <a:r>
              <a:rPr lang="en-US" dirty="0"/>
              <a:t>Collaboration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C660579657154EA8D4C267C8D0951F" ma:contentTypeVersion="14" ma:contentTypeDescription="Create a new document." ma:contentTypeScope="" ma:versionID="2505ee3b0fed341807c73a68695754a3">
  <xsd:schema xmlns:xsd="http://www.w3.org/2001/XMLSchema" xmlns:xs="http://www.w3.org/2001/XMLSchema" xmlns:p="http://schemas.microsoft.com/office/2006/metadata/properties" xmlns:ns2="102a36f1-065e-463a-97e3-2c263ab661af" xmlns:ns3="04007bd9-c0d9-4f27-a4ad-edebe3770499" targetNamespace="http://schemas.microsoft.com/office/2006/metadata/properties" ma:root="true" ma:fieldsID="06b6a934a2d1b2ca8d36c4eb20c9df4c" ns2:_="" ns3:_="">
    <xsd:import namespace="102a36f1-065e-463a-97e3-2c263ab661af"/>
    <xsd:import namespace="04007bd9-c0d9-4f27-a4ad-edebe37704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2a36f1-065e-463a-97e3-2c263ab661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007bd9-c0d9-4f27-a4ad-edebe377049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DB319B-E51F-4AC0-A82A-8060B569FB3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88BF8D5-193B-4851-8621-DE2CD2E5FA81}">
  <ds:schemaRefs>
    <ds:schemaRef ds:uri="http://schemas.microsoft.com/sharepoint/v3/contenttype/forms"/>
  </ds:schemaRefs>
</ds:datastoreItem>
</file>

<file path=customXml/itemProps3.xml><?xml version="1.0" encoding="utf-8"?>
<ds:datastoreItem xmlns:ds="http://schemas.openxmlformats.org/officeDocument/2006/customXml" ds:itemID="{360D218B-E32F-4B26-A9A3-67FC4F1A7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2a36f1-065e-463a-97e3-2c263ab661af"/>
    <ds:schemaRef ds:uri="04007bd9-c0d9-4f27-a4ad-edebe37704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Concourse</Template>
  <TotalTime>9974</TotalTime>
  <Words>1371</Words>
  <Application>Microsoft Office PowerPoint</Application>
  <PresentationFormat>On-screen Show (4:3)</PresentationFormat>
  <Paragraphs>136</Paragraphs>
  <Slides>30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Lucida Sans Unicode</vt:lpstr>
      <vt:lpstr>Montserrat</vt:lpstr>
      <vt:lpstr>Verdana</vt:lpstr>
      <vt:lpstr>Wingdings 2</vt:lpstr>
      <vt:lpstr>Wingdings 3</vt:lpstr>
      <vt:lpstr>Concourse</vt:lpstr>
      <vt:lpstr>Incorporating DEIA Externally through Programs and Community Engagement</vt:lpstr>
      <vt:lpstr>Agenda</vt:lpstr>
      <vt:lpstr>What is Audience Development ?</vt:lpstr>
      <vt:lpstr>What is community engagement?</vt:lpstr>
      <vt:lpstr>Audience Development </vt:lpstr>
      <vt:lpstr>Definition</vt:lpstr>
      <vt:lpstr>Audience Development is     Transactional</vt:lpstr>
      <vt:lpstr>Community Engagement </vt:lpstr>
      <vt:lpstr>Collaboration</vt:lpstr>
      <vt:lpstr>Strategies for embedding DEIA with Aud Dev &amp; Comm Engagement</vt:lpstr>
      <vt:lpstr>PowerPoint Presentation</vt:lpstr>
      <vt:lpstr>PowerPoint Presentation</vt:lpstr>
      <vt:lpstr>Advisory Council Events</vt:lpstr>
      <vt:lpstr>Jazz at Ahavas Sholom, March 25th</vt:lpstr>
      <vt:lpstr>PowerPoint Presentation</vt:lpstr>
      <vt:lpstr>TEN TOOLS TO BUILD DIVERSE AUDIENCES</vt:lpstr>
      <vt:lpstr>Commitment</vt:lpstr>
      <vt:lpstr>Research</vt:lpstr>
      <vt:lpstr>Review and analysis</vt:lpstr>
      <vt:lpstr>Follow-up</vt:lpstr>
      <vt:lpstr>Partnership </vt:lpstr>
      <vt:lpstr>  Educating your artists  and audiences </vt:lpstr>
      <vt:lpstr>Building the bridge </vt:lpstr>
      <vt:lpstr>Creating value </vt:lpstr>
      <vt:lpstr>Appreciation</vt:lpstr>
      <vt:lpstr>Break Out – Dreaming Out Loud</vt:lpstr>
      <vt:lpstr>Rules of Engagement </vt:lpstr>
      <vt:lpstr>Long term perspective</vt:lpstr>
      <vt:lpstr>There are no shortcuts</vt:lpstr>
      <vt:lpstr>The Hill We Climb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SIGNATURE THEATER WORKSHOP ON EQUITY DIVERSITY INCLUSION ACCESSIBILITY</dc:title>
  <dc:creator>Donna Walker Kuhne</dc:creator>
  <cp:lastModifiedBy>Jordan Young</cp:lastModifiedBy>
  <cp:revision>565</cp:revision>
  <dcterms:created xsi:type="dcterms:W3CDTF">2020-06-09T18:18:34Z</dcterms:created>
  <dcterms:modified xsi:type="dcterms:W3CDTF">2021-06-21T13:48:59Z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0x01010065C660579657154EA8D4C267C8D0951F</vt:lpwstr>
  </property>
</Properties>
</file>